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24_E85D9839.xml" ContentType="application/vnd.ms-powerpoint.comments+xml"/>
  <Override PartName="/ppt/notesSlides/notesSlide2.xml" ContentType="application/vnd.openxmlformats-officedocument.presentationml.notesSlide+xml"/>
  <Override PartName="/ppt/comments/modernComment_113_A56F4E3E.xml" ContentType="application/vnd.ms-powerpoint.comments+xml"/>
  <Override PartName="/ppt/notesSlides/notesSlide3.xml" ContentType="application/vnd.openxmlformats-officedocument.presentationml.notesSlide+xml"/>
  <Override PartName="/ppt/comments/modernComment_114_49F6474.xml" ContentType="application/vnd.ms-powerpoint.comments+xml"/>
  <Override PartName="/ppt/notesSlides/notesSlide4.xml" ContentType="application/vnd.openxmlformats-officedocument.presentationml.notesSlide+xml"/>
  <Override PartName="/ppt/comments/modernComment_129_823D8D86.xml" ContentType="application/vnd.ms-powerpoint.comments+xml"/>
  <Override PartName="/ppt/notesSlides/notesSlide5.xml" ContentType="application/vnd.openxmlformats-officedocument.presentationml.notesSlide+xml"/>
  <Override PartName="/ppt/comments/modernComment_12A_6B47F49B.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1D_E02AE2EB.xml" ContentType="application/vnd.ms-powerpoint.comments+xml"/>
  <Override PartName="/ppt/notesSlides/notesSlide8.xml" ContentType="application/vnd.openxmlformats-officedocument.presentationml.notesSlide+xml"/>
  <Override PartName="/ppt/comments/modernComment_11C_9C6762D6.xml" ContentType="application/vnd.ms-powerpoint.comments+xml"/>
  <Override PartName="/ppt/notesSlides/notesSlide9.xml" ContentType="application/vnd.openxmlformats-officedocument.presentationml.notesSlide+xml"/>
  <Override PartName="/ppt/comments/modernComment_12B_89870E97.xml" ContentType="application/vnd.ms-powerpoint.comments+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5"/>
  </p:notesMasterIdLst>
  <p:handoutMasterIdLst>
    <p:handoutMasterId r:id="rId16"/>
  </p:handoutMasterIdLst>
  <p:sldIdLst>
    <p:sldId id="292" r:id="rId5"/>
    <p:sldId id="275" r:id="rId6"/>
    <p:sldId id="276" r:id="rId7"/>
    <p:sldId id="297" r:id="rId8"/>
    <p:sldId id="298" r:id="rId9"/>
    <p:sldId id="302" r:id="rId10"/>
    <p:sldId id="285" r:id="rId11"/>
    <p:sldId id="284" r:id="rId12"/>
    <p:sldId id="299" r:id="rId13"/>
    <p:sldId id="300"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F1128-2C2A-398B-78EA-80A194E02258}" v="2626" dt="2024-03-10T08:42:31.582"/>
    <p1510:client id="{27CD888D-9ABD-2301-EFA0-0E087D9297DA}" v="56" dt="2024-03-11T03:46:06.256"/>
    <p1510:client id="{45AD0C30-64B5-07DA-F2DA-CB34CC9E6BB8}" v="2" dt="2024-03-10T08:44:44.706"/>
    <p1510:client id="{7764C787-0894-DF66-384B-AFEE4E4DE975}" v="4" dt="2024-03-11T02:36:37.134"/>
    <p1510:client id="{92416316-CFC2-5727-4465-DD30ECE872C8}" v="444" dt="2024-03-11T03:26:26.210"/>
    <p1510:client id="{9D921E1E-AB04-4884-617D-93EDB4B48E52}" v="52" dt="2024-03-11T23:44:27.649"/>
    <p1510:client id="{AAFE3068-049E-8628-88D5-ED3B39FD85BD}" v="1559" dt="2024-03-12T00:48:08.886"/>
    <p1510:client id="{C065F5F1-12FB-C23F-6FF7-A14B8A412485}" v="440" dt="2024-03-11T03:24:21.056"/>
    <p1510:client id="{CD173386-FE64-8883-D996-A19BBCD56966}" v="185" dt="2024-03-11T02:56:36.160"/>
    <p1510:client id="{D510199F-C571-47BB-F342-CF0044FF392E}" v="235" dt="2024-03-11T02:04:41.46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845" autoAdjust="0"/>
  </p:normalViewPr>
  <p:slideViewPr>
    <p:cSldViewPr snapToGrid="0" showGuides="1">
      <p:cViewPr>
        <p:scale>
          <a:sx n="60" d="100"/>
          <a:sy n="60" d="100"/>
        </p:scale>
        <p:origin x="1140" y="168"/>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omments/modernComment_113_A56F4E3E.xml><?xml version="1.0" encoding="utf-8"?>
<p188:cmLst xmlns:a="http://schemas.openxmlformats.org/drawingml/2006/main" xmlns:r="http://schemas.openxmlformats.org/officeDocument/2006/relationships" xmlns:p188="http://schemas.microsoft.com/office/powerpoint/2018/8/main">
  <p188:cm id="{CD5C230C-BBEA-4409-B8F3-EA1C06C136F4}" authorId="{00000000-0000-0000-0000-000000000000}" created="2024-03-11T03:24:38.723">
    <pc:sldMkLst xmlns:pc="http://schemas.microsoft.com/office/powerpoint/2013/main/command">
      <pc:docMk/>
      <pc:sldMk cId="2775535166" sldId="275"/>
    </pc:sldMkLst>
    <p188:txBody>
      <a:bodyPr/>
      <a:lstStyle/>
      <a:p>
        <a:r>
          <a:rPr lang="en-US"/>
          <a:t>@Elena</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14_49F6474.xml><?xml version="1.0" encoding="utf-8"?>
<p188:cmLst xmlns:a="http://schemas.openxmlformats.org/drawingml/2006/main" xmlns:r="http://schemas.openxmlformats.org/officeDocument/2006/relationships" xmlns:p188="http://schemas.microsoft.com/office/powerpoint/2018/8/main">
  <p188:cm id="{E492CE90-E534-41FF-9769-057B1218FC5C}" authorId="{00000000-0000-0000-0000-000000000000}" created="2024-03-11T02:02:54.171">
    <pc:sldMkLst xmlns:pc="http://schemas.microsoft.com/office/powerpoint/2013/main/command">
      <pc:docMk/>
      <pc:sldMk cId="77554804" sldId="276"/>
    </pc:sldMkLst>
    <p188:txBody>
      <a:bodyPr/>
      <a:lstStyle/>
      <a:p>
        <a:r>
          <a:rPr lang="en-US"/>
          <a:t>I will do this section- Joshua</a:t>
        </a:r>
      </a:p>
    </p188:txBody>
    <p188:extLst>
      <p:ext xmlns:p="http://schemas.openxmlformats.org/presentationml/2006/main" uri="{5BB2D875-25FF-4072-B9AC-8F64D62656EB}">
        <p228:taskDetails xmlns:p228="http://schemas.microsoft.com/office/powerpoint/2022/08/main">
          <p228:history/>
        </p228:taskDetails>
      </p:ext>
    </p188:extLst>
  </p188:cm>
  <p188:cm id="{6574BB5A-E11A-4A12-A145-213195F646C8}" authorId="{00000000-0000-0000-0000-000000000000}" created="2024-03-11T03:24:53.879">
    <pc:sldMkLst xmlns:pc="http://schemas.microsoft.com/office/powerpoint/2013/main/command">
      <pc:docMk/>
      <pc:sldMk cId="77554804" sldId="276"/>
    </pc:sldMkLst>
    <p188:txBody>
      <a:bodyPr/>
      <a:lstStyle/>
      <a:p>
        <a:r>
          <a:rPr lang="en-US"/>
          <a:t>@Josh</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1C_9C6762D6.xml><?xml version="1.0" encoding="utf-8"?>
<p188:cmLst xmlns:a="http://schemas.openxmlformats.org/drawingml/2006/main" xmlns:r="http://schemas.openxmlformats.org/officeDocument/2006/relationships" xmlns:p188="http://schemas.microsoft.com/office/powerpoint/2018/8/main">
  <p188:cm id="{C27C36BD-E5A4-4B0E-97E3-F4C379FC5D2F}" authorId="{00000000-0000-0000-0000-000000000000}" created="2024-03-11T03:23:51.746">
    <ac:deMkLst xmlns:ac="http://schemas.microsoft.com/office/drawing/2013/main/command">
      <pc:docMk xmlns:pc="http://schemas.microsoft.com/office/powerpoint/2013/main/command"/>
      <pc:sldMk xmlns:pc="http://schemas.microsoft.com/office/powerpoint/2013/main/command" cId="2624021206" sldId="284"/>
      <ac:spMk id="56" creationId="{E62055F1-67DB-9D6D-ABE2-20C3B2514A43}"/>
    </ac:deMkLst>
    <p188:txBody>
      <a:bodyPr/>
      <a:lstStyle/>
      <a:p>
        <a:r>
          <a:rPr lang="en-US"/>
          <a:t>Reserach crawl delay and multithreading</a:t>
        </a:r>
      </a:p>
    </p188:txBody>
    <p188:extLst>
      <p:ext xmlns:p="http://schemas.openxmlformats.org/presentationml/2006/main" uri="{5BB2D875-25FF-4072-B9AC-8F64D62656EB}">
        <p228:taskDetails xmlns:p228="http://schemas.microsoft.com/office/powerpoint/2022/08/main">
          <p228:history/>
        </p228:taskDetails>
      </p:ext>
    </p188:extLst>
  </p188:cm>
  <p188:cm id="{9EF0C007-7B0C-44BA-82ED-3D6126548753}" authorId="{00000000-0000-0000-0000-000000000000}" created="2024-03-11T03:25:38.537">
    <pc:sldMkLst xmlns:pc="http://schemas.microsoft.com/office/powerpoint/2013/main/command">
      <pc:docMk/>
      <pc:sldMk cId="2624021206" sldId="284"/>
    </pc:sldMkLst>
    <p188:txBody>
      <a:bodyPr/>
      <a:lstStyle/>
      <a:p>
        <a:r>
          <a:rPr lang="en-US"/>
          <a:t>@Rosa</a:t>
        </a:r>
      </a:p>
    </p188:txBody>
    <p188:extLst>
      <p:ext xmlns:p="http://schemas.openxmlformats.org/presentationml/2006/main" uri="{5BB2D875-25FF-4072-B9AC-8F64D62656EB}">
        <p228:taskDetails xmlns:p228="http://schemas.microsoft.com/office/powerpoint/2022/08/main">
          <p228:history/>
        </p228:taskDetails>
      </p:ext>
    </p188:extLst>
  </p188:cm>
  <p188:cm id="{247D46EE-0933-4BCA-8BCD-D674F758C80B}" authorId="{00000000-0000-0000-0000-000000000000}" created="2024-03-11T03:26:06.429">
    <pc:sldMkLst xmlns:pc="http://schemas.microsoft.com/office/powerpoint/2013/main/command">
      <pc:docMk/>
      <pc:sldMk cId="2624021206" sldId="284"/>
    </pc:sldMkLst>
    <p188:txBody>
      <a:bodyPr/>
      <a:lstStyle/>
      <a:p>
        <a:r>
          <a:rPr lang="en-US"/>
          <a:t>@Josh</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1D_E02AE2EB.xml><?xml version="1.0" encoding="utf-8"?>
<p188:cmLst xmlns:a="http://schemas.openxmlformats.org/drawingml/2006/main" xmlns:r="http://schemas.openxmlformats.org/officeDocument/2006/relationships" xmlns:p188="http://schemas.microsoft.com/office/powerpoint/2018/8/main">
  <p188:cm id="{70DE4A87-B440-453F-926A-58A24DE5559D}" authorId="{00000000-0000-0000-0000-000000000000}" status="resolved" created="2024-03-05T23:29:22.786">
    <pc:sldMkLst xmlns:pc="http://schemas.microsoft.com/office/powerpoint/2013/main/command">
      <pc:docMk/>
      <pc:sldMk cId="3760906987" sldId="285"/>
    </pc:sldMkLst>
    <p188:txBody>
      <a:bodyPr/>
      <a:lstStyle/>
      <a:p>
        <a:r>
          <a:rPr lang="en-US"/>
          <a:t>For each hexagonal icon, I was thinking that we can incorporate the progression of the code and how Ai was integrated at each steps. Obviously, I understand listing each step is cumbersome. Perhaps, we can use explain how AI was used to classify the visiting strategy, how it generated the output, handled dynamic content, and how we used Ai to make decisons, parse the text, etc. adhering to the requirements listed on CANVAS</a:t>
        </a:r>
      </a:p>
    </p188:txBody>
    <p188:extLst>
      <p:ext xmlns:p="http://schemas.openxmlformats.org/presentationml/2006/main" uri="{5BB2D875-25FF-4072-B9AC-8F64D62656EB}">
        <p228:taskDetails xmlns:p228="http://schemas.microsoft.com/office/powerpoint/2022/08/main">
          <p228:history/>
        </p228:taskDetails>
      </p:ext>
    </p188:extLst>
  </p188:cm>
  <p188:cm id="{64ED595F-9355-4AD3-83A7-419403E09390}" authorId="{00000000-0000-0000-0000-000000000000}" status="resolved" created="2024-03-06T02:25:38.382">
    <pc:sldMkLst xmlns:pc="http://schemas.microsoft.com/office/powerpoint/2013/main/command">
      <pc:docMk/>
      <pc:sldMk cId="3760906987" sldId="285"/>
    </pc:sldMkLst>
    <p188:txBody>
      <a:bodyPr/>
      <a:lstStyle/>
      <a:p>
        <a:r>
          <a:rPr lang="en-US"/>
          <a:t>I will work on this</a:t>
        </a:r>
      </a:p>
    </p188:txBody>
    <p188:extLst>
      <p:ext xmlns:p="http://schemas.openxmlformats.org/presentationml/2006/main" uri="{5BB2D875-25FF-4072-B9AC-8F64D62656EB}">
        <p228:taskDetails xmlns:p228="http://schemas.microsoft.com/office/powerpoint/2022/08/main">
          <p228:history/>
        </p228:taskDetails>
      </p:ext>
    </p188:extLst>
  </p188:cm>
  <p188:cm id="{C9BB63F5-61FD-494A-9D41-3A2D13F2616C}" authorId="{00000000-0000-0000-0000-000000000000}" created="2024-03-11T03:25:27.927">
    <pc:sldMkLst xmlns:pc="http://schemas.microsoft.com/office/powerpoint/2013/main/command">
      <pc:docMk/>
      <pc:sldMk cId="3760906987" sldId="285"/>
    </pc:sldMkLst>
    <p188:txBody>
      <a:bodyPr/>
      <a:lstStyle/>
      <a:p>
        <a:r>
          <a:rPr lang="en-US"/>
          <a:t>@Omar</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24_E85D9839.xml><?xml version="1.0" encoding="utf-8"?>
<p188:cmLst xmlns:a="http://schemas.openxmlformats.org/drawingml/2006/main" xmlns:r="http://schemas.openxmlformats.org/officeDocument/2006/relationships" xmlns:p188="http://schemas.microsoft.com/office/powerpoint/2018/8/main">
  <p188:cm id="{BA17AF25-D82D-46F6-84A6-7759833EE9F6}" authorId="{00000000-0000-0000-0000-000000000000}" created="2024-03-05T23:31:43.697">
    <ac:deMkLst xmlns:ac="http://schemas.microsoft.com/office/drawing/2013/main/command">
      <pc:docMk xmlns:pc="http://schemas.microsoft.com/office/powerpoint/2013/main/command"/>
      <pc:sldMk xmlns:pc="http://schemas.microsoft.com/office/powerpoint/2013/main/command" cId="3898447929" sldId="292"/>
      <ac:picMk id="30" creationId="{18C88B4D-F554-49C2-A23C-DFE94D4C835B}"/>
    </ac:deMkLst>
    <p188:txBody>
      <a:bodyPr/>
      <a:lstStyle/>
      <a:p>
        <a:r>
          <a:rPr lang="en-US"/>
          <a:t>Jordan, Jomo, and Josh please pose, I will take a picture of you both trying to debug the code and it will go here.</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29_823D8D86.xml><?xml version="1.0" encoding="utf-8"?>
<p188:cmLst xmlns:a="http://schemas.openxmlformats.org/drawingml/2006/main" xmlns:r="http://schemas.openxmlformats.org/officeDocument/2006/relationships" xmlns:p188="http://schemas.microsoft.com/office/powerpoint/2018/8/main">
  <p188:cm id="{F0319D74-73D9-4D97-BF10-86F2169BAB1D}" authorId="{00000000-0000-0000-0000-000000000000}" created="2024-03-11T03:25:06.223">
    <pc:sldMkLst xmlns:pc="http://schemas.microsoft.com/office/powerpoint/2013/main/command">
      <pc:docMk/>
      <pc:sldMk cId="2185072006" sldId="297"/>
    </pc:sldMkLst>
    <p188:txBody>
      <a:bodyPr/>
      <a:lstStyle/>
      <a:p>
        <a:r>
          <a:rPr lang="en-US"/>
          <a:t>@Elena</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2A_6B47F49B.xml><?xml version="1.0" encoding="utf-8"?>
<p188:cmLst xmlns:a="http://schemas.openxmlformats.org/drawingml/2006/main" xmlns:r="http://schemas.openxmlformats.org/officeDocument/2006/relationships" xmlns:p188="http://schemas.microsoft.com/office/powerpoint/2018/8/main">
  <p188:cm id="{5C3EA69A-02E6-454E-B3E6-032A2319CA29}" authorId="{00000000-0000-0000-0000-000000000000}" created="2024-03-11T03:25:13.614">
    <ac:deMkLst xmlns:ac="http://schemas.microsoft.com/office/drawing/2013/main/command">
      <pc:docMk xmlns:pc="http://schemas.microsoft.com/office/powerpoint/2013/main/command"/>
      <pc:sldMk xmlns:pc="http://schemas.microsoft.com/office/powerpoint/2013/main/command" cId="1799877787" sldId="298"/>
      <ac:spMk id="20" creationId="{CC0093B1-77CC-1E61-FB22-E136F94EABD2}"/>
    </ac:deMkLst>
    <p188:txBody>
      <a:bodyPr/>
      <a:lstStyle/>
      <a:p>
        <a:r>
          <a:rPr lang="en-US"/>
          <a:t>@Jomo</a:t>
        </a:r>
      </a:p>
    </p188:txBody>
    <p188:extLst>
      <p:ext xmlns:p="http://schemas.openxmlformats.org/presentationml/2006/main" uri="{5BB2D875-25FF-4072-B9AC-8F64D62656EB}">
        <p228:taskDetails xmlns:p228="http://schemas.microsoft.com/office/powerpoint/2022/08/main">
          <p228:history/>
        </p228:taskDetails>
      </p:ext>
    </p188:extLst>
  </p188:cm>
  <p188:cm id="{0E97C08D-BCB0-424A-9DB9-66F86B38C596}" authorId="{00000000-0000-0000-0000-000000000000}" created="2024-03-11T03:26:15.601">
    <pc:sldMkLst xmlns:pc="http://schemas.microsoft.com/office/powerpoint/2013/main/command">
      <pc:docMk/>
      <pc:sldMk cId="1799877787" sldId="298"/>
    </pc:sldMkLst>
    <p188:txBody>
      <a:bodyPr/>
      <a:lstStyle/>
      <a:p>
        <a:r>
          <a:rPr lang="en-US"/>
          <a:t>@Jordan</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2B_89870E97.xml><?xml version="1.0" encoding="utf-8"?>
<p188:cmLst xmlns:a="http://schemas.openxmlformats.org/drawingml/2006/main" xmlns:r="http://schemas.openxmlformats.org/officeDocument/2006/relationships" xmlns:p188="http://schemas.microsoft.com/office/powerpoint/2018/8/main">
  <p188:cm id="{F139BDC2-269B-42F4-924B-9F354CC84AE4}" authorId="{00000000-0000-0000-0000-000000000000}" created="2024-03-11T03:26:26.210">
    <pc:sldMkLst xmlns:pc="http://schemas.microsoft.com/office/powerpoint/2013/main/command">
      <pc:docMk/>
      <pc:sldMk cId="2307329687" sldId="299"/>
    </pc:sldMkLst>
    <p188:txBody>
      <a:bodyPr/>
      <a:lstStyle/>
      <a:p>
        <a:r>
          <a:rPr lang="en-US"/>
          <a:t>@Jordan</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3/11/2024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3/11/2024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buFont typeface="Arial"/>
              <a:buChar char="•"/>
            </a:pPr>
            <a:endParaRPr lang="en-US" dirty="0">
              <a:ea typeface="等线"/>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469203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1102410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This project involved creating a web crawler with a focus on methodically navigating and harvesting information from various web pages, with a particular emphasis on St. John’s University's website. The development process began with defining the crawler's requirements, followed by generating Python and Selenium code with the assistance of ChatGPT. The team then integrated these codes into Python for testing and evaluation, seeking further modifications from ChatGPT as needed. The project report delves into several key areas, including the crawler's design implementation, the effectiveness of different crawling strategies, challenges encountered during development, the integration of artificial intelligence capabilities, and the impact of AI on enhancing programming skills.</a:t>
            </a:r>
            <a:endParaRPr lang="en-US" dirty="0">
              <a:ea typeface="等线"/>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marL="228600" indent="-228600">
              <a:buFont typeface="Arial"/>
              <a:buChar char="•"/>
            </a:pPr>
            <a:r>
              <a:rPr lang="en-US" b="1" dirty="0"/>
              <a:t>Practical Application of AI in Software Development: </a:t>
            </a:r>
            <a:r>
              <a:rPr lang="en-US" dirty="0"/>
              <a:t>The team learned how to apply AI, particularly ChatGPT, to generate and refine code, showcasing AI's potential to aid in complex software development tasks.</a:t>
            </a:r>
          </a:p>
          <a:p>
            <a:pPr marL="228600" indent="-228600">
              <a:buFont typeface="Arial"/>
              <a:buChar char="•"/>
            </a:pPr>
            <a:r>
              <a:rPr lang="en-US" b="1" dirty="0"/>
              <a:t>Understanding Web Crawling Techniques: </a:t>
            </a:r>
            <a:r>
              <a:rPr lang="en-US" dirty="0"/>
              <a:t>Through the project, team members gained an in-depth understanding of web crawling techniques, including the strategic exploration and data extraction from websites. This knowledge is crucial for projects that require systematic data collection from the internet.</a:t>
            </a:r>
            <a:endParaRPr lang="en-US" dirty="0">
              <a:ea typeface="等线"/>
            </a:endParaRPr>
          </a:p>
          <a:p>
            <a:pPr marL="228600" indent="-228600">
              <a:buFont typeface="Arial"/>
              <a:buChar char="•"/>
            </a:pPr>
            <a:r>
              <a:rPr lang="en-US" b="1" dirty="0"/>
              <a:t>Code Integration and Testing: </a:t>
            </a:r>
            <a:r>
              <a:rPr lang="en-US" dirty="0"/>
              <a:t>The experience of integrating Python and Selenium code into a cohesive application taught the team about the challenges and nuances of bringing different pieces of code together to work seamlessly, as well as the importance of thorough testing.</a:t>
            </a:r>
            <a:endParaRPr lang="en-US" dirty="0">
              <a:ea typeface="等线" panose="020F0502020204030204"/>
            </a:endParaRPr>
          </a:p>
          <a:p>
            <a:pPr marL="228600" indent="-228600">
              <a:buFont typeface="Arial"/>
              <a:buChar char="•"/>
            </a:pPr>
            <a:r>
              <a:rPr lang="en-US" b="1" dirty="0"/>
              <a:t>Problem-Solving and Debugging Skills: </a:t>
            </a:r>
            <a:r>
              <a:rPr lang="en-US" dirty="0"/>
              <a:t>Encountering and resolving issues during the crawler's development process enhanced the team's problem-solving, debugging, and prompt-engineering skills, critical competencies in software engineering.</a:t>
            </a:r>
            <a:endParaRPr lang="en-US" dirty="0">
              <a:ea typeface="等线"/>
            </a:endParaRPr>
          </a:p>
          <a:p>
            <a:pPr marL="228600" indent="-228600">
              <a:buFont typeface="Arial"/>
              <a:buChar char="•"/>
            </a:pPr>
            <a:r>
              <a:rPr lang="en-US" b="1" dirty="0"/>
              <a:t>Ethical Considerations in Web Crawling: </a:t>
            </a:r>
            <a:r>
              <a:rPr lang="en-US" dirty="0"/>
              <a:t>The project underscored the importance of adhering to ethical guidelines when designing web crawlers, such as respecting robots.txt files and implementing polite crawling practices to avoid overwhelming web servers.</a:t>
            </a:r>
            <a:endParaRPr lang="en-US" dirty="0">
              <a:ea typeface="等线" panose="020F0502020204030204"/>
            </a:endParaRPr>
          </a:p>
          <a:p>
            <a:pPr marL="228600" indent="-228600">
              <a:buFont typeface="Arial"/>
              <a:buChar char="•"/>
            </a:pPr>
            <a:r>
              <a:rPr lang="en-US" b="1" dirty="0"/>
              <a:t>Insights into AI's Role in Programming: </a:t>
            </a:r>
            <a:r>
              <a:rPr lang="en-US" dirty="0"/>
              <a:t>Engaging with ChatGPT for code generation and optimization provided valuable insights into how AI can support and improve programming practices, including the efficiency of coding processes and the accuracy of the code.</a:t>
            </a:r>
            <a:endParaRPr lang="en-US" dirty="0">
              <a:ea typeface="等线" panose="020F0502020204030204"/>
            </a:endParaRPr>
          </a:p>
          <a:p>
            <a:pPr marL="228600" indent="-228600">
              <a:buFont typeface="Arial"/>
              <a:buChar char="•"/>
            </a:pPr>
            <a:r>
              <a:rPr lang="en-US" b="1" dirty="0"/>
              <a:t>Enhancement of Programming Skills: </a:t>
            </a:r>
            <a:r>
              <a:rPr lang="en-US" dirty="0"/>
              <a:t>Working on the web crawler project with the guidance of AI tools allowed the team members to refine their programming skills, learn new techniques, and better understand the application of AI in software development.</a:t>
            </a:r>
            <a:endParaRPr lang="en-US" dirty="0">
              <a:ea typeface="等线" panose="020F0502020204030204"/>
            </a:endParaRPr>
          </a:p>
          <a:p>
            <a:pPr marL="228600" indent="-228600">
              <a:buFont typeface="Arial"/>
              <a:buChar char="•"/>
            </a:pPr>
            <a:r>
              <a:rPr lang="en-US" b="1" dirty="0"/>
              <a:t>Collaborative Learning and Innovation: </a:t>
            </a:r>
            <a:r>
              <a:rPr lang="en-US" dirty="0"/>
              <a:t>The project fostered a collaborative environment where team members could share knowledge, learn from AI's capabilities, and innovate in the domain of web crawling, demonstrating the synergistic potential of human-AI collaboration in technology projects.</a:t>
            </a:r>
            <a:endParaRPr lang="en-US" dirty="0">
              <a:ea typeface="等线" panose="020F0502020204030204"/>
            </a:endParaRPr>
          </a:p>
          <a:p>
            <a:pPr marL="228600" indent="-228600">
              <a:buFont typeface="Arial"/>
              <a:buChar char="•"/>
            </a:pPr>
            <a:endParaRPr lang="en-US" dirty="0">
              <a:ea typeface="等线" panose="020F0502020204030204"/>
            </a:endParaRPr>
          </a:p>
          <a:p>
            <a:pPr marL="228600" indent="-228600">
              <a:buFont typeface="Arial"/>
              <a:buChar char="•"/>
            </a:pPr>
            <a:endParaRPr lang="en-US" dirty="0">
              <a:ea typeface="等线" panose="020F0502020204030204"/>
            </a:endParaRPr>
          </a:p>
          <a:p>
            <a:pPr marL="228600" indent="-228600">
              <a:buFont typeface="Arial"/>
              <a:buChar char="•"/>
            </a:pPr>
            <a:endParaRPr lang="en-US" dirty="0">
              <a:ea typeface="等线" panose="020F0502020204030204"/>
            </a:endParaRPr>
          </a:p>
          <a:p>
            <a:pPr marL="228600" indent="-228600">
              <a:buAutoNum type="arabicPeriod"/>
            </a:pPr>
            <a:endParaRPr lang="en-US" dirty="0">
              <a:ea typeface="等线" panose="020F0502020204030204"/>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102125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buFont typeface="Arial"/>
              <a:buChar char="•"/>
            </a:pPr>
            <a:r>
              <a:rPr lang="en-US" b="1"/>
              <a:t>Systematic Exploration and Data Extraction</a:t>
            </a:r>
            <a:r>
              <a:rPr lang="en-US"/>
              <a:t>: The web crawler is designed for systematic navigation through web pages, focusing on extracting valuable information from diverse sources, particularly from St. John's University's website. This ensures a comprehensive gathering of data across different sections of the site.</a:t>
            </a:r>
          </a:p>
          <a:p>
            <a:pPr>
              <a:buFont typeface="Arial"/>
              <a:buChar char="•"/>
            </a:pPr>
            <a:r>
              <a:rPr lang="en-US" b="1"/>
              <a:t>Use of Python and Selenium</a:t>
            </a:r>
            <a:r>
              <a:rPr lang="en-US"/>
              <a:t>: The crawler leverages Python for its core programming, known for its readability and extensive library support, and Selenium for automating web browser interaction. This combination enhances the crawler's capability to interact with dynamic web content effectively.</a:t>
            </a:r>
          </a:p>
          <a:p>
            <a:pPr>
              <a:buFont typeface="Arial"/>
              <a:buChar char="•"/>
            </a:pPr>
            <a:r>
              <a:rPr lang="en-US" b="1" dirty="0"/>
              <a:t>URL Frontier and Navigation</a:t>
            </a:r>
            <a:r>
              <a:rPr lang="en-US" dirty="0"/>
              <a:t>: The crawler utilizes a queue data structure for managing URLs, adopting a first-in-first-out (FIFO) approach. This supports the 'preorder' visiting strategy, facilitating an orderly and efficient exploration of web pages.</a:t>
            </a:r>
            <a:endParaRPr lang="en-US" dirty="0">
              <a:ea typeface="等线"/>
            </a:endParaRPr>
          </a:p>
          <a:p>
            <a:pPr>
              <a:buFont typeface="Arial"/>
              <a:buChar char="•"/>
            </a:pPr>
            <a:r>
              <a:rPr lang="en-US" b="1" dirty="0"/>
              <a:t>HTML Fetching and Parsing</a:t>
            </a:r>
            <a:r>
              <a:rPr lang="en-US" dirty="0"/>
              <a:t>: Utilizing the Requests library for fetching web content and </a:t>
            </a:r>
            <a:r>
              <a:rPr lang="en-US" dirty="0" err="1"/>
              <a:t>BeautifulSoup</a:t>
            </a:r>
            <a:r>
              <a:rPr lang="en-US" dirty="0"/>
              <a:t> for parsing HTML, the crawler efficiently downloads and extracts text, links, and metadata from pages. These tools are pivotal for accessing and processing web content.</a:t>
            </a:r>
            <a:endParaRPr lang="en-US" dirty="0">
              <a:ea typeface="等线"/>
            </a:endParaRPr>
          </a:p>
          <a:p>
            <a:pPr>
              <a:buFont typeface="Arial"/>
              <a:buChar char="•"/>
            </a:pPr>
            <a:r>
              <a:rPr lang="en-US" b="1" dirty="0"/>
              <a:t>Data Storage</a:t>
            </a:r>
            <a:r>
              <a:rPr lang="en-US" dirty="0"/>
              <a:t>: Extracted data is stored in a structured manner using an SQLite database, which is suitable for handling small to medium-sized datasets. This ensures organized storage and retrieval of collected data.</a:t>
            </a:r>
            <a:endParaRPr lang="en-US" dirty="0">
              <a:ea typeface="等线"/>
            </a:endParaRPr>
          </a:p>
          <a:p>
            <a:pPr>
              <a:buFont typeface="Arial"/>
              <a:buChar char="•"/>
            </a:pPr>
            <a:r>
              <a:rPr lang="en-US" b="1" dirty="0"/>
              <a:t>Politeness and Duplication Handling</a:t>
            </a:r>
            <a:r>
              <a:rPr lang="en-US" dirty="0"/>
              <a:t>: The crawler respects robots.txt files and incorporates strategic delays between requests to prevent server overload. It also employs a hash-based strategy for avoiding duplicate URLs, ensuring efficient and ethical crawling practices.</a:t>
            </a:r>
            <a:endParaRPr lang="en-US" dirty="0">
              <a:ea typeface="等线"/>
            </a:endParaRPr>
          </a:p>
          <a:p>
            <a:pPr>
              <a:buFont typeface="Arial"/>
              <a:buChar char="•"/>
            </a:pPr>
            <a:r>
              <a:rPr lang="en-US" b="1" dirty="0"/>
              <a:t>Scalability and Error Handling</a:t>
            </a:r>
            <a:r>
              <a:rPr lang="en-US" dirty="0"/>
              <a:t>: The design includes a distributed architecture with threading for parallel processing, allowing for scalability and enhanced speed. Comprehensive error handling techniques, including retries and error logging, are implemented to manage network challenges and invalid URLs effectively.</a:t>
            </a:r>
            <a:endParaRPr lang="en-US" dirty="0">
              <a:ea typeface="等线"/>
            </a:endParaRPr>
          </a:p>
          <a:p>
            <a:pPr>
              <a:buFont typeface="Arial"/>
              <a:buChar char="•"/>
            </a:pPr>
            <a:r>
              <a:rPr lang="en-US" b="1" dirty="0"/>
              <a:t>AI Integration</a:t>
            </a:r>
            <a:r>
              <a:rPr lang="en-US" dirty="0"/>
              <a:t>: The project heavily integrates AI, specifically leveraging ChatGPT for code generation and optimization. This approach facilitated the development process, from initial code generation to subsequent modifications for enhancing crawler performance.</a:t>
            </a:r>
            <a:endParaRPr lang="en-US" dirty="0">
              <a:ea typeface="等线"/>
            </a:endParaRPr>
          </a:p>
          <a:p>
            <a:pPr>
              <a:buFont typeface="Arial"/>
              <a:buChar char="•"/>
            </a:pPr>
            <a:r>
              <a:rPr lang="en-US" b="1" dirty="0"/>
              <a:t>Optimization Techniques</a:t>
            </a:r>
            <a:r>
              <a:rPr lang="en-US" dirty="0"/>
              <a:t>: The crawler incorporates asynchronous requests and multithreading to improve runtime and efficiency, enabling it to visit multiple pages simultaneously and reduce the overall data collection time.</a:t>
            </a:r>
            <a:endParaRPr lang="en-US" dirty="0">
              <a:ea typeface="等线"/>
            </a:endParaRPr>
          </a:p>
          <a:p>
            <a:pPr>
              <a:buFont typeface="Arial"/>
              <a:buChar char="•"/>
            </a:pPr>
            <a:r>
              <a:rPr lang="en-US" b="1" dirty="0"/>
              <a:t>Insights into AI's Impact on Development</a:t>
            </a:r>
            <a:r>
              <a:rPr lang="en-US" dirty="0"/>
              <a:t>: The use of AI, particularly for code optimization and problem-solving, provided significant insights into AI capabilities, improving the team's understanding of web crawling concepts and programming practices.</a:t>
            </a:r>
            <a:endParaRPr lang="en-US" dirty="0">
              <a:ea typeface="等线"/>
            </a:endParaRPr>
          </a:p>
          <a:p>
            <a:pPr marL="228600" indent="-228600">
              <a:buAutoNum type="arabicPeriod"/>
            </a:pPr>
            <a:endParaRPr lang="en-US" dirty="0">
              <a:ea typeface="等线"/>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284213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buFont typeface="Arial"/>
              <a:buChar char="•"/>
            </a:pPr>
            <a:r>
              <a:rPr lang="en-US" b="1"/>
              <a:t>Systematic Exploration and Data Extraction</a:t>
            </a:r>
            <a:r>
              <a:rPr lang="en-US"/>
              <a:t>: The web crawler is designed for systematic navigation through web pages, focusing on extracting valuable information from diverse sources, particularly from St. John's University's website. This ensures a comprehensive gathering of data across different sections of the site.</a:t>
            </a:r>
          </a:p>
          <a:p>
            <a:pPr>
              <a:buFont typeface="Arial"/>
              <a:buChar char="•"/>
            </a:pPr>
            <a:r>
              <a:rPr lang="en-US" b="1"/>
              <a:t>Use of Python and Selenium</a:t>
            </a:r>
            <a:r>
              <a:rPr lang="en-US"/>
              <a:t>: The crawler leverages Python for its core programming, known for its readability and extensive library support, and Selenium for automating web browser interaction. This combination enhances the crawler's capability to interact with dynamic web content effectively.</a:t>
            </a:r>
          </a:p>
          <a:p>
            <a:pPr>
              <a:buFont typeface="Arial"/>
              <a:buChar char="•"/>
            </a:pPr>
            <a:r>
              <a:rPr lang="en-US" b="1" dirty="0"/>
              <a:t>URL Frontier and Navigation</a:t>
            </a:r>
            <a:r>
              <a:rPr lang="en-US" dirty="0"/>
              <a:t>: The crawler utilizes a queue data structure for managing URLs, adopting a first-in-first-out (FIFO) approach. This supports the 'preorder' visiting strategy, facilitating an orderly and efficient exploration of web pages.</a:t>
            </a:r>
            <a:endParaRPr lang="en-US" dirty="0">
              <a:ea typeface="等线"/>
            </a:endParaRPr>
          </a:p>
          <a:p>
            <a:pPr>
              <a:buFont typeface="Arial"/>
              <a:buChar char="•"/>
            </a:pPr>
            <a:r>
              <a:rPr lang="en-US" b="1" dirty="0"/>
              <a:t>HTML Fetching and Parsing</a:t>
            </a:r>
            <a:r>
              <a:rPr lang="en-US" dirty="0"/>
              <a:t>: Utilizing the Requests library for fetching web content and </a:t>
            </a:r>
            <a:r>
              <a:rPr lang="en-US" dirty="0" err="1"/>
              <a:t>BeautifulSoup</a:t>
            </a:r>
            <a:r>
              <a:rPr lang="en-US" dirty="0"/>
              <a:t> for parsing HTML, the crawler efficiently downloads and extracts text, links, and metadata from pages. These tools are pivotal for accessing and processing web content.</a:t>
            </a:r>
            <a:endParaRPr lang="en-US" dirty="0">
              <a:ea typeface="等线"/>
            </a:endParaRPr>
          </a:p>
          <a:p>
            <a:pPr>
              <a:buFont typeface="Arial"/>
              <a:buChar char="•"/>
            </a:pPr>
            <a:r>
              <a:rPr lang="en-US" b="1" dirty="0"/>
              <a:t>Data Storage</a:t>
            </a:r>
            <a:r>
              <a:rPr lang="en-US" dirty="0"/>
              <a:t>: Extracted data is stored in a structured manner using an SQLite database, which is suitable for handling small to medium-sized datasets. This ensures organized storage and retrieval of collected data.</a:t>
            </a:r>
            <a:endParaRPr lang="en-US" dirty="0">
              <a:ea typeface="等线"/>
            </a:endParaRPr>
          </a:p>
          <a:p>
            <a:pPr>
              <a:buFont typeface="Arial"/>
              <a:buChar char="•"/>
            </a:pPr>
            <a:r>
              <a:rPr lang="en-US" b="1" dirty="0"/>
              <a:t>Politeness and Duplication Handling</a:t>
            </a:r>
            <a:r>
              <a:rPr lang="en-US" dirty="0"/>
              <a:t>: The crawler respects robots.txt files and incorporates strategic delays between requests to prevent server overload. It also employs a hash-based strategy for avoiding duplicate URLs, ensuring efficient and ethical crawling practices.</a:t>
            </a:r>
            <a:endParaRPr lang="en-US" dirty="0">
              <a:ea typeface="等线"/>
            </a:endParaRPr>
          </a:p>
          <a:p>
            <a:pPr>
              <a:buFont typeface="Arial"/>
              <a:buChar char="•"/>
            </a:pPr>
            <a:r>
              <a:rPr lang="en-US" b="1" dirty="0"/>
              <a:t>Scalability and Error Handling</a:t>
            </a:r>
            <a:r>
              <a:rPr lang="en-US" dirty="0"/>
              <a:t>: The design includes a distributed architecture with threading for parallel processing, allowing for scalability and enhanced speed. Comprehensive error handling techniques, including retries and error logging, are implemented to manage network challenges and invalid URLs effectively.</a:t>
            </a:r>
            <a:endParaRPr lang="en-US" dirty="0">
              <a:ea typeface="等线"/>
            </a:endParaRPr>
          </a:p>
          <a:p>
            <a:pPr>
              <a:buFont typeface="Arial"/>
              <a:buChar char="•"/>
            </a:pPr>
            <a:r>
              <a:rPr lang="en-US" b="1" dirty="0"/>
              <a:t>AI Integration</a:t>
            </a:r>
            <a:r>
              <a:rPr lang="en-US" dirty="0"/>
              <a:t>: The project heavily integrates AI, specifically leveraging ChatGPT for code generation and optimization. This approach facilitated the development process, from initial code generation to subsequent modifications for enhancing crawler performance.</a:t>
            </a:r>
            <a:endParaRPr lang="en-US" dirty="0">
              <a:ea typeface="等线"/>
            </a:endParaRPr>
          </a:p>
          <a:p>
            <a:pPr>
              <a:buFont typeface="Arial"/>
              <a:buChar char="•"/>
            </a:pPr>
            <a:r>
              <a:rPr lang="en-US" b="1" dirty="0"/>
              <a:t>Optimization Techniques</a:t>
            </a:r>
            <a:r>
              <a:rPr lang="en-US" dirty="0"/>
              <a:t>: The crawler incorporates asynchronous requests and multithreading to improve runtime and efficiency, enabling it to visit multiple pages simultaneously and reduce the overall data collection time.</a:t>
            </a:r>
            <a:endParaRPr lang="en-US" dirty="0">
              <a:ea typeface="等线"/>
            </a:endParaRPr>
          </a:p>
          <a:p>
            <a:pPr>
              <a:buFont typeface="Arial"/>
              <a:buChar char="•"/>
            </a:pPr>
            <a:r>
              <a:rPr lang="en-US" b="1" dirty="0"/>
              <a:t>Insights into AI's Impact on Development</a:t>
            </a:r>
            <a:r>
              <a:rPr lang="en-US" dirty="0"/>
              <a:t>: The use of AI, particularly for code optimization and problem-solving, provided significant insights into AI capabilities, improving the team's understanding of web crawling concepts and programming practices.</a:t>
            </a:r>
            <a:endParaRPr lang="en-US" dirty="0">
              <a:ea typeface="等线"/>
            </a:endParaRPr>
          </a:p>
          <a:p>
            <a:pPr marL="228600" indent="-228600">
              <a:buAutoNum type="arabicPeriod"/>
            </a:pPr>
            <a:endParaRPr lang="en-US" dirty="0">
              <a:ea typeface="等线"/>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07439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b="1"/>
              <a:t>Code Generation</a:t>
            </a:r>
            <a:r>
              <a:rPr lang="en-US"/>
              <a:t>: At the outset, the team established the requirements for the web crawler and consulted ChatGPT to generate the initial Python and Selenium codes needed for the project. This step was fundamental, as it provided a starting point for the development process, enabling the team to have a tangible codebase to test and further develop.</a:t>
            </a:r>
          </a:p>
          <a:p>
            <a:r>
              <a:rPr lang="en-US" b="1" dirty="0"/>
              <a:t>Code Optimization</a:t>
            </a:r>
            <a:r>
              <a:rPr lang="en-US" dirty="0"/>
              <a:t>: Throughout the development process, the team faced challenges related to the web crawler's performance, such as its runtime efficiency. To address these issues, AI was consulted for optimization strategies. For instance, when confronted with the problem of extended runtime, the team sought the assistance of ChatGPT to explore alternative solutions. This led to the recommendation and integration of multithreading techniques, significantly reducing the code's execution time by enabling the crawler to visit multiple pages simultaneously.</a:t>
            </a:r>
            <a:endParaRPr lang="en-US" dirty="0">
              <a:ea typeface="等线"/>
            </a:endParaRPr>
          </a:p>
          <a:p>
            <a:r>
              <a:rPr lang="en-US" b="1" dirty="0"/>
              <a:t>Troubleshooting and Enhancements</a:t>
            </a:r>
            <a:r>
              <a:rPr lang="en-US" dirty="0"/>
              <a:t>: AI's role extended beyond initial code generation to include troubleshooting and enhancing the web crawler's functionality. When specific challenges arose, such as navigating the complexities of HTML content extraction or adhering to politeness policies to prevent the crawler from being banned or blocked by websites, the team turned to ChatGPT for solutions. AI provided guidance on using libraries like </a:t>
            </a:r>
            <a:r>
              <a:rPr lang="en-US" dirty="0" err="1"/>
              <a:t>BeautifulSoup</a:t>
            </a:r>
            <a:r>
              <a:rPr lang="en-US" dirty="0"/>
              <a:t> in conjunction with regular expressions for more accurate data extraction and offered strategies for implementing polite crawling practices.</a:t>
            </a:r>
            <a:endParaRPr lang="en-US" dirty="0">
              <a:ea typeface="等线"/>
            </a:endParaRPr>
          </a:p>
          <a:p>
            <a:r>
              <a:rPr lang="en-US" b="1" dirty="0"/>
              <a:t>Learning and Skill Development</a:t>
            </a:r>
            <a:r>
              <a:rPr lang="en-US" dirty="0"/>
              <a:t>: The integration of AI into the project facilitated a deeper understanding of various programming concepts and techniques among the team members. By interacting with ChatGPT, the team members were exposed to new ideas and best practices in web crawler development, from parsing HTML content to optimizing database queries. This exposure not only helped in solving immediate project challenges but also contributed to the team's overall programming skill enhancement.</a:t>
            </a:r>
            <a:endParaRPr lang="en-US" dirty="0">
              <a:ea typeface="等线"/>
            </a:endParaRPr>
          </a:p>
          <a:p>
            <a:r>
              <a:rPr lang="en-US" b="1" dirty="0"/>
              <a:t>Iterative Development Process</a:t>
            </a:r>
            <a:r>
              <a:rPr lang="en-US" dirty="0"/>
              <a:t>: The project adopted an iterative development process, where AI played a recurring role in generating, testing, and refining the web crawler's code. This process allowed for continuous learning and adaptation, with AI providing instant feedback and suggestions for improvement based on the team's queries and the challenges encountered.</a:t>
            </a:r>
            <a:endParaRPr lang="en-US" dirty="0">
              <a:ea typeface="等线"/>
            </a:endParaRPr>
          </a:p>
          <a:p>
            <a:r>
              <a:rPr lang="en-US" b="1" dirty="0"/>
              <a:t>Comparative Analysis</a:t>
            </a:r>
            <a:r>
              <a:rPr lang="en-US" dirty="0"/>
              <a:t>: Lastly, AI facilitated a comparative analysis of different web crawler codes. The team used ChatGPT to generate a completely new web crawler code, which they then ran alongside the existing one to identify differences and determine the best-performing solution. This innovative approach, enabled by AI, highlighted the practical benefits of AI integration in evaluating and selecting the most effective coding strategies.</a:t>
            </a:r>
            <a:endParaRPr lang="en-US" dirty="0">
              <a:ea typeface="等线"/>
            </a:endParaRPr>
          </a:p>
          <a:p>
            <a:br>
              <a:rPr lang="en-US" dirty="0"/>
            </a:b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547045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041730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a:buFont typeface="Arial"/>
              <a:buChar char="•"/>
            </a:pPr>
            <a:r>
              <a:rPr lang="en-US" b="1"/>
              <a:t>Systematic Exploration and Data Extraction</a:t>
            </a:r>
            <a:r>
              <a:rPr lang="en-US"/>
              <a:t>: The web crawler is designed for systematic navigation through web pages, focusing on extracting valuable information from diverse sources, particularly from St. John's University's website. This ensures a comprehensive gathering of data across different sections of the site.</a:t>
            </a:r>
          </a:p>
          <a:p>
            <a:pPr>
              <a:buFont typeface="Arial"/>
              <a:buChar char="•"/>
            </a:pPr>
            <a:r>
              <a:rPr lang="en-US" b="1"/>
              <a:t>Use of Python and Selenium</a:t>
            </a:r>
            <a:r>
              <a:rPr lang="en-US"/>
              <a:t>: The crawler leverages Python for its core programming, known for its readability and extensive library support, and Selenium for automating web browser interaction. This combination enhances the crawler's capability to interact with dynamic web content effectively.</a:t>
            </a:r>
          </a:p>
          <a:p>
            <a:pPr>
              <a:buFont typeface="Arial"/>
              <a:buChar char="•"/>
            </a:pPr>
            <a:r>
              <a:rPr lang="en-US" b="1" dirty="0"/>
              <a:t>URL Frontier and Navigation</a:t>
            </a:r>
            <a:r>
              <a:rPr lang="en-US" dirty="0"/>
              <a:t>: The crawler utilizes a queue data structure for managing URLs, adopting a first-in-first-out (FIFO) approach. This supports the 'preorder' visiting strategy, facilitating an orderly and efficient exploration of web pages.</a:t>
            </a:r>
            <a:endParaRPr lang="en-US" dirty="0">
              <a:ea typeface="等线"/>
            </a:endParaRPr>
          </a:p>
          <a:p>
            <a:pPr>
              <a:buFont typeface="Arial"/>
              <a:buChar char="•"/>
            </a:pPr>
            <a:r>
              <a:rPr lang="en-US" b="1" dirty="0"/>
              <a:t>HTML Fetching and Parsing</a:t>
            </a:r>
            <a:r>
              <a:rPr lang="en-US" dirty="0"/>
              <a:t>: Utilizing the Requests library for fetching web content and </a:t>
            </a:r>
            <a:r>
              <a:rPr lang="en-US" dirty="0" err="1"/>
              <a:t>BeautifulSoup</a:t>
            </a:r>
            <a:r>
              <a:rPr lang="en-US" dirty="0"/>
              <a:t> for parsing HTML, the crawler efficiently downloads and extracts text, links, and metadata from pages. These tools are pivotal for accessing and processing web content.</a:t>
            </a:r>
            <a:endParaRPr lang="en-US" dirty="0">
              <a:ea typeface="等线"/>
            </a:endParaRPr>
          </a:p>
          <a:p>
            <a:pPr>
              <a:buFont typeface="Arial"/>
              <a:buChar char="•"/>
            </a:pPr>
            <a:r>
              <a:rPr lang="en-US" b="1" dirty="0"/>
              <a:t>Data Storage</a:t>
            </a:r>
            <a:r>
              <a:rPr lang="en-US" dirty="0"/>
              <a:t>: Extracted data is stored in a structured manner using an SQLite database, which is suitable for handling small to medium-sized datasets. This ensures organized storage and retrieval of collected data.</a:t>
            </a:r>
            <a:endParaRPr lang="en-US" dirty="0">
              <a:ea typeface="等线"/>
            </a:endParaRPr>
          </a:p>
          <a:p>
            <a:pPr>
              <a:buFont typeface="Arial"/>
              <a:buChar char="•"/>
            </a:pPr>
            <a:r>
              <a:rPr lang="en-US" b="1" dirty="0"/>
              <a:t>Politeness and Duplication Handling</a:t>
            </a:r>
            <a:r>
              <a:rPr lang="en-US" dirty="0"/>
              <a:t>: The crawler respects robots.txt files and incorporates strategic delays between requests to prevent server overload. It also employs a hash-based strategy for avoiding duplicate URLs, ensuring efficient and ethical crawling practices.</a:t>
            </a:r>
            <a:endParaRPr lang="en-US" dirty="0">
              <a:ea typeface="等线"/>
            </a:endParaRPr>
          </a:p>
          <a:p>
            <a:pPr>
              <a:buFont typeface="Arial"/>
              <a:buChar char="•"/>
            </a:pPr>
            <a:r>
              <a:rPr lang="en-US" b="1" dirty="0"/>
              <a:t>Scalability and Error Handling</a:t>
            </a:r>
            <a:r>
              <a:rPr lang="en-US" dirty="0"/>
              <a:t>: The design includes a distributed architecture with threading for parallel processing, allowing for scalability and enhanced speed. Comprehensive error handling techniques, including retries and error logging, are implemented to manage network challenges and invalid URLs effectively.</a:t>
            </a:r>
            <a:endParaRPr lang="en-US" dirty="0">
              <a:ea typeface="等线"/>
            </a:endParaRPr>
          </a:p>
          <a:p>
            <a:pPr>
              <a:buFont typeface="Arial"/>
              <a:buChar char="•"/>
            </a:pPr>
            <a:r>
              <a:rPr lang="en-US" b="1" dirty="0"/>
              <a:t>AI Integration</a:t>
            </a:r>
            <a:r>
              <a:rPr lang="en-US" dirty="0"/>
              <a:t>: The project heavily integrates AI, specifically leveraging ChatGPT for code generation and optimization. This approach facilitated the development process, from initial code generation to subsequent modifications for enhancing crawler performance.</a:t>
            </a:r>
            <a:endParaRPr lang="en-US" dirty="0">
              <a:ea typeface="等线"/>
            </a:endParaRPr>
          </a:p>
          <a:p>
            <a:pPr>
              <a:buFont typeface="Arial"/>
              <a:buChar char="•"/>
            </a:pPr>
            <a:r>
              <a:rPr lang="en-US" b="1" dirty="0"/>
              <a:t>Optimization Techniques</a:t>
            </a:r>
            <a:r>
              <a:rPr lang="en-US" dirty="0"/>
              <a:t>: The crawler incorporates asynchronous requests and multithreading to improve runtime and efficiency, enabling it to visit multiple pages simultaneously and reduce the overall data collection time.</a:t>
            </a:r>
            <a:endParaRPr lang="en-US" dirty="0">
              <a:ea typeface="等线"/>
            </a:endParaRPr>
          </a:p>
          <a:p>
            <a:pPr>
              <a:buFont typeface="Arial"/>
              <a:buChar char="•"/>
            </a:pPr>
            <a:r>
              <a:rPr lang="en-US" b="1" dirty="0"/>
              <a:t>Insights into AI's Impact on Development</a:t>
            </a:r>
            <a:r>
              <a:rPr lang="en-US" dirty="0"/>
              <a:t>: The use of AI, particularly for code optimization and problem-solving, provided significant insights into AI capabilities, improving the team's understanding of web crawling concepts and programming practices.</a:t>
            </a:r>
            <a:endParaRPr lang="en-US" dirty="0">
              <a:ea typeface="等线"/>
            </a:endParaRPr>
          </a:p>
          <a:p>
            <a:pPr marL="228600" indent="-228600">
              <a:buAutoNum type="arabicPeriod"/>
            </a:pPr>
            <a:endParaRPr lang="en-US" dirty="0">
              <a:ea typeface="等线"/>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186288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24_E85D9839.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microsoft.com/office/2018/10/relationships/comments" Target="../comments/modernComment_113_A56F4E3E.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14_49F6474.xm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microsoft.com/office/2018/10/relationships/comments" Target="../comments/modernComment_129_823D8D86.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microsoft.com/office/2018/10/relationships/comments" Target="../comments/modernComment_12A_6B47F49B.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1D_E02AE2EB.xm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1C_9C6762D6.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2B_89870E97.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424839" y="837625"/>
            <a:ext cx="5882289" cy="3272057"/>
          </a:xfrm>
        </p:spPr>
        <p:txBody>
          <a:bodyPr/>
          <a:lstStyle/>
          <a:p>
            <a:r>
              <a:rPr lang="en-US" dirty="0"/>
              <a:t>Crawling and Investigating our </a:t>
            </a:r>
            <a:r>
              <a:rPr lang="en-US" dirty="0" err="1"/>
              <a:t>AIWebCrawler</a:t>
            </a:r>
            <a:r>
              <a:rPr lang="en-US" dirty="0"/>
              <a:t> on the St. John's Website.</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426855" y="5157144"/>
            <a:ext cx="4838324" cy="1413495"/>
          </a:xfrm>
        </p:spPr>
        <p:txBody>
          <a:bodyPr/>
          <a:lstStyle/>
          <a:p>
            <a:r>
              <a:rPr lang="en-US" dirty="0"/>
              <a:t>By: Elena Ajayi, Jomo Smith, Jordan Hayes, Joshua </a:t>
            </a:r>
            <a:r>
              <a:rPr lang="en-US" dirty="0" err="1"/>
              <a:t>Souane</a:t>
            </a:r>
            <a:r>
              <a:rPr lang="en-US" dirty="0"/>
              <a:t>, Omar </a:t>
            </a:r>
            <a:r>
              <a:rPr lang="en-US" dirty="0" err="1"/>
              <a:t>Shajib</a:t>
            </a:r>
            <a:r>
              <a:rPr lang="en-US" dirty="0"/>
              <a:t>, and Rosa </a:t>
            </a:r>
            <a:r>
              <a:rPr lang="en-US" dirty="0" err="1"/>
              <a:t>DiLiberto</a:t>
            </a:r>
            <a:endParaRPr lang="en-US" dirty="0"/>
          </a:p>
        </p:txBody>
      </p:sp>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5986773" y="43908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10623400" y="-2336"/>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3" name="Picture Placeholder 13">
            <a:extLst>
              <a:ext uri="{FF2B5EF4-FFF2-40B4-BE49-F238E27FC236}">
                <a16:creationId xmlns:a16="http://schemas.microsoft.com/office/drawing/2014/main" id="{757C8896-C6A6-A757-9B7F-3CD21D344645}"/>
              </a:ext>
            </a:extLst>
          </p:cNvPr>
          <p:cNvPicPr>
            <a:picLocks noChangeAspect="1"/>
          </p:cNvPicPr>
          <p:nvPr/>
        </p:nvPicPr>
        <p:blipFill>
          <a:blip r:embed="rId6"/>
          <a:srcRect l="2998" r="2998"/>
          <a:stretch/>
        </p:blipFill>
        <p:spPr>
          <a:xfrm>
            <a:off x="6768258" y="297543"/>
            <a:ext cx="4966542" cy="5217886"/>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p:spPr>
      </p:pic>
      <p:sp>
        <p:nvSpPr>
          <p:cNvPr id="5" name="Picture Placeholder 4">
            <a:extLst>
              <a:ext uri="{FF2B5EF4-FFF2-40B4-BE49-F238E27FC236}">
                <a16:creationId xmlns:a16="http://schemas.microsoft.com/office/drawing/2014/main" id="{7C5B402C-26A4-0ABF-451F-7A5ADEE8A24A}"/>
              </a:ext>
            </a:extLst>
          </p:cNvPr>
          <p:cNvSpPr>
            <a:spLocks noGrp="1"/>
          </p:cNvSpPr>
          <p:nvPr>
            <p:ph type="pic" sz="quarter" idx="47"/>
          </p:nvPr>
        </p:nvSpPr>
        <p:spPr>
          <a:xfrm>
            <a:off x="8958888" y="5290785"/>
            <a:ext cx="4405503" cy="5066346"/>
          </a:xfrm>
        </p:spPr>
        <p:txBody>
          <a:bodyPr/>
          <a:lstStyle/>
          <a:p>
            <a:endParaRPr lang="en-US"/>
          </a:p>
        </p:txBody>
      </p:sp>
    </p:spTree>
    <p:extLst>
      <p:ext uri="{BB962C8B-B14F-4D97-AF65-F5344CB8AC3E}">
        <p14:creationId xmlns:p14="http://schemas.microsoft.com/office/powerpoint/2010/main" val="3898447929"/>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471558" y="644476"/>
            <a:ext cx="9777085" cy="1325563"/>
          </a:xfrm>
        </p:spPr>
        <p:txBody>
          <a:bodyPr/>
          <a:lstStyle/>
          <a:p>
            <a:endParaRPr lang="en-US" sz="2700" dirty="0">
              <a:solidFill>
                <a:srgbClr val="FFFFFF"/>
              </a:solidFill>
              <a:ea typeface="+mj-lt"/>
              <a:cs typeface="+mj-lt"/>
            </a:endParaRPr>
          </a:p>
          <a:p>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710450" y="1307435"/>
            <a:ext cx="10673291" cy="4981814"/>
          </a:xfrm>
        </p:spPr>
        <p:txBody>
          <a:bodyPr vert="horz" lIns="91440" tIns="45720" rIns="91440" bIns="45720" rtlCol="0" anchor="t">
            <a:noAutofit/>
          </a:bodyPr>
          <a:lstStyle/>
          <a:p>
            <a:endParaRPr lang="en-US" sz="1400" b="1" dirty="0">
              <a:solidFill>
                <a:srgbClr val="E3E3E3"/>
              </a:solidFill>
              <a:ea typeface="+mn-lt"/>
              <a:cs typeface="+mn-lt"/>
            </a:endParaRPr>
          </a:p>
          <a:p>
            <a:endParaRPr lang="en-US" b="1" dirty="0">
              <a:solidFill>
                <a:srgbClr val="E3E3E3"/>
              </a:solidFill>
              <a:latin typeface="Abadi"/>
              <a:cs typeface="Arial"/>
            </a:endParaRPr>
          </a:p>
          <a:p>
            <a:endParaRPr lang="en-US" sz="1600" dirty="0"/>
          </a:p>
          <a:p>
            <a:endParaRPr lang="en-US" sz="1600" dirty="0"/>
          </a:p>
          <a:p>
            <a:endParaRPr lang="en-US" sz="1600"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547654" y="6120522"/>
            <a:ext cx="4046049" cy="462523"/>
          </a:xfrm>
        </p:spPr>
        <p:txBody>
          <a:bodyPr/>
          <a:lstStyle/>
          <a:p>
            <a:endParaRPr lang="en-US" dirty="0">
              <a:solidFill>
                <a:srgbClr val="FFFFFF"/>
              </a:solidFill>
              <a:ea typeface="+mn-lt"/>
              <a:cs typeface="+mn-lt"/>
            </a:endParaRPr>
          </a:p>
          <a:p>
            <a:endParaRPr lang="en-US" dirty="0"/>
          </a:p>
        </p:txBody>
      </p:sp>
      <p:sp>
        <p:nvSpPr>
          <p:cNvPr id="2" name="TextBox 1">
            <a:extLst>
              <a:ext uri="{FF2B5EF4-FFF2-40B4-BE49-F238E27FC236}">
                <a16:creationId xmlns:a16="http://schemas.microsoft.com/office/drawing/2014/main" id="{2F45EEC0-024C-C3BB-1023-4CAA15C685FC}"/>
              </a:ext>
            </a:extLst>
          </p:cNvPr>
          <p:cNvSpPr txBox="1"/>
          <p:nvPr/>
        </p:nvSpPr>
        <p:spPr>
          <a:xfrm>
            <a:off x="4773003" y="-39142"/>
            <a:ext cx="315913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prstClr val="white"/>
                </a:solidFill>
                <a:latin typeface="Posterama Text Black"/>
              </a:rPr>
              <a:t>Thanks All!</a:t>
            </a:r>
            <a:endParaRPr lang="en-US"/>
          </a:p>
          <a:p>
            <a:endParaRPr lang="en-US" sz="3600" b="1" dirty="0">
              <a:solidFill>
                <a:prstClr val="white"/>
              </a:solidFill>
              <a:latin typeface="Posterama Text Black"/>
            </a:endParaRPr>
          </a:p>
          <a:p>
            <a:endParaRPr lang="en-US" sz="3600" b="1" dirty="0">
              <a:solidFill>
                <a:prstClr val="white"/>
              </a:solidFill>
              <a:latin typeface="Posterama Text Black"/>
            </a:endParaRPr>
          </a:p>
        </p:txBody>
      </p:sp>
      <p:pic>
        <p:nvPicPr>
          <p:cNvPr id="10" name="Picture 9" descr="A person smiling at the camera&#10;&#10;Description automatically generated">
            <a:extLst>
              <a:ext uri="{FF2B5EF4-FFF2-40B4-BE49-F238E27FC236}">
                <a16:creationId xmlns:a16="http://schemas.microsoft.com/office/drawing/2014/main" id="{8F5CA074-4A42-FE3C-3B4D-25F8A70F3D7E}"/>
              </a:ext>
            </a:extLst>
          </p:cNvPr>
          <p:cNvPicPr>
            <a:picLocks noChangeAspect="1"/>
          </p:cNvPicPr>
          <p:nvPr/>
        </p:nvPicPr>
        <p:blipFill>
          <a:blip r:embed="rId3"/>
          <a:stretch>
            <a:fillRect/>
          </a:stretch>
        </p:blipFill>
        <p:spPr>
          <a:xfrm>
            <a:off x="550675" y="322035"/>
            <a:ext cx="1954201" cy="2652030"/>
          </a:xfrm>
          <a:prstGeom prst="rect">
            <a:avLst/>
          </a:prstGeom>
        </p:spPr>
      </p:pic>
      <p:pic>
        <p:nvPicPr>
          <p:cNvPr id="11" name="Picture 10" descr="A person smiling for a selfie&#10;&#10;Description automatically generated">
            <a:extLst>
              <a:ext uri="{FF2B5EF4-FFF2-40B4-BE49-F238E27FC236}">
                <a16:creationId xmlns:a16="http://schemas.microsoft.com/office/drawing/2014/main" id="{17FFC3F1-6BC9-C618-6A95-F2775D775EE5}"/>
              </a:ext>
            </a:extLst>
          </p:cNvPr>
          <p:cNvPicPr>
            <a:picLocks noChangeAspect="1"/>
          </p:cNvPicPr>
          <p:nvPr/>
        </p:nvPicPr>
        <p:blipFill>
          <a:blip r:embed="rId4"/>
          <a:stretch>
            <a:fillRect/>
          </a:stretch>
        </p:blipFill>
        <p:spPr>
          <a:xfrm>
            <a:off x="5209481" y="677502"/>
            <a:ext cx="2225711" cy="2213572"/>
          </a:xfrm>
          <a:prstGeom prst="rect">
            <a:avLst/>
          </a:prstGeom>
        </p:spPr>
      </p:pic>
      <p:pic>
        <p:nvPicPr>
          <p:cNvPr id="15" name="Picture 14" descr="A person in a suit&#10;&#10;Description automatically generated">
            <a:extLst>
              <a:ext uri="{FF2B5EF4-FFF2-40B4-BE49-F238E27FC236}">
                <a16:creationId xmlns:a16="http://schemas.microsoft.com/office/drawing/2014/main" id="{61538B74-AEF1-4915-FD4C-7046A6E10AE6}"/>
              </a:ext>
            </a:extLst>
          </p:cNvPr>
          <p:cNvPicPr>
            <a:picLocks noChangeAspect="1"/>
          </p:cNvPicPr>
          <p:nvPr/>
        </p:nvPicPr>
        <p:blipFill>
          <a:blip r:embed="rId5"/>
          <a:stretch>
            <a:fillRect/>
          </a:stretch>
        </p:blipFill>
        <p:spPr>
          <a:xfrm>
            <a:off x="9312483" y="588417"/>
            <a:ext cx="2057446" cy="2304108"/>
          </a:xfrm>
          <a:prstGeom prst="rect">
            <a:avLst/>
          </a:prstGeom>
        </p:spPr>
      </p:pic>
      <p:pic>
        <p:nvPicPr>
          <p:cNvPr id="16" name="Picture 15" descr="A person taking a selfie&#10;&#10;Description automatically generated">
            <a:extLst>
              <a:ext uri="{FF2B5EF4-FFF2-40B4-BE49-F238E27FC236}">
                <a16:creationId xmlns:a16="http://schemas.microsoft.com/office/drawing/2014/main" id="{5E9508B8-79EC-4FD8-C146-FA3F5B159F73}"/>
              </a:ext>
            </a:extLst>
          </p:cNvPr>
          <p:cNvPicPr>
            <a:picLocks noChangeAspect="1"/>
          </p:cNvPicPr>
          <p:nvPr/>
        </p:nvPicPr>
        <p:blipFill>
          <a:blip r:embed="rId6"/>
          <a:stretch>
            <a:fillRect/>
          </a:stretch>
        </p:blipFill>
        <p:spPr>
          <a:xfrm rot="10800000">
            <a:off x="614125" y="3978880"/>
            <a:ext cx="2106442" cy="1715633"/>
          </a:xfrm>
          <a:prstGeom prst="rect">
            <a:avLst/>
          </a:prstGeom>
        </p:spPr>
      </p:pic>
      <p:sp>
        <p:nvSpPr>
          <p:cNvPr id="17" name="TextBox 16">
            <a:extLst>
              <a:ext uri="{FF2B5EF4-FFF2-40B4-BE49-F238E27FC236}">
                <a16:creationId xmlns:a16="http://schemas.microsoft.com/office/drawing/2014/main" id="{0F1C925A-336A-BE37-7115-7833F124C545}"/>
              </a:ext>
            </a:extLst>
          </p:cNvPr>
          <p:cNvSpPr txBox="1"/>
          <p:nvPr/>
        </p:nvSpPr>
        <p:spPr>
          <a:xfrm>
            <a:off x="550926" y="3060303"/>
            <a:ext cx="27281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prstClr val="white"/>
                </a:solidFill>
                <a:latin typeface="Abadi"/>
                <a:ea typeface="微软雅黑"/>
                <a:cs typeface="Segoe UI"/>
              </a:rPr>
              <a:t>Jomo Smith (He/Him)</a:t>
            </a:r>
          </a:p>
          <a:p>
            <a:pPr marL="0" indent="0">
              <a:lnSpc>
                <a:spcPct val="100000"/>
              </a:lnSpc>
              <a:spcBef>
                <a:spcPts val="0"/>
              </a:spcBef>
              <a:buFontTx/>
              <a:buNone/>
            </a:pPr>
            <a:r>
              <a:rPr lang="en-US" dirty="0">
                <a:latin typeface="Abadi"/>
                <a:ea typeface="微软雅黑"/>
                <a:cs typeface="Segoe UI"/>
              </a:rPr>
              <a:t>​</a:t>
            </a:r>
            <a:endParaRPr lang="en-US" sz="1800" dirty="0">
              <a:latin typeface="Abadi"/>
              <a:ea typeface="微软雅黑"/>
              <a:cs typeface="Segoe UI"/>
            </a:endParaRPr>
          </a:p>
        </p:txBody>
      </p:sp>
      <p:sp>
        <p:nvSpPr>
          <p:cNvPr id="19" name="TextBox 18">
            <a:extLst>
              <a:ext uri="{FF2B5EF4-FFF2-40B4-BE49-F238E27FC236}">
                <a16:creationId xmlns:a16="http://schemas.microsoft.com/office/drawing/2014/main" id="{96397666-C29E-15AF-245F-36DE9C04F82E}"/>
              </a:ext>
            </a:extLst>
          </p:cNvPr>
          <p:cNvSpPr txBox="1"/>
          <p:nvPr/>
        </p:nvSpPr>
        <p:spPr>
          <a:xfrm>
            <a:off x="5114686" y="30570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Abadi"/>
                <a:ea typeface="微软雅黑"/>
                <a:cs typeface="Segoe UI"/>
              </a:rPr>
              <a:t>Rosa </a:t>
            </a:r>
            <a:r>
              <a:rPr lang="en-US" err="1">
                <a:solidFill>
                  <a:schemeClr val="bg1"/>
                </a:solidFill>
                <a:latin typeface="Abadi"/>
                <a:ea typeface="微软雅黑"/>
                <a:cs typeface="Segoe UI"/>
              </a:rPr>
              <a:t>DiLiberto</a:t>
            </a:r>
            <a:r>
              <a:rPr lang="en-US" dirty="0">
                <a:solidFill>
                  <a:schemeClr val="bg1"/>
                </a:solidFill>
                <a:latin typeface="Abadi"/>
                <a:ea typeface="微软雅黑"/>
                <a:cs typeface="Segoe UI"/>
              </a:rPr>
              <a:t> (She/Her)</a:t>
            </a:r>
            <a:endParaRPr lang="en-US" sz="1800" dirty="0">
              <a:solidFill>
                <a:schemeClr val="bg1"/>
              </a:solidFill>
              <a:latin typeface="Abadi"/>
              <a:ea typeface="微软雅黑"/>
              <a:cs typeface="Segoe UI"/>
            </a:endParaRPr>
          </a:p>
        </p:txBody>
      </p:sp>
      <p:sp>
        <p:nvSpPr>
          <p:cNvPr id="21" name="TextBox 20">
            <a:extLst>
              <a:ext uri="{FF2B5EF4-FFF2-40B4-BE49-F238E27FC236}">
                <a16:creationId xmlns:a16="http://schemas.microsoft.com/office/drawing/2014/main" id="{C2EA1606-CA5B-A7AD-740E-F287C188EEB1}"/>
              </a:ext>
            </a:extLst>
          </p:cNvPr>
          <p:cNvSpPr txBox="1"/>
          <p:nvPr/>
        </p:nvSpPr>
        <p:spPr>
          <a:xfrm>
            <a:off x="613323" y="58334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prstClr val="white"/>
                </a:solidFill>
              </a:rPr>
              <a:t>Elena Ajayi (She/Her)</a:t>
            </a:r>
          </a:p>
        </p:txBody>
      </p:sp>
      <p:sp>
        <p:nvSpPr>
          <p:cNvPr id="22" name="TextBox 21">
            <a:extLst>
              <a:ext uri="{FF2B5EF4-FFF2-40B4-BE49-F238E27FC236}">
                <a16:creationId xmlns:a16="http://schemas.microsoft.com/office/drawing/2014/main" id="{AF7F7DD1-F3A8-07A4-6B2C-D9A5C2B4CE2D}"/>
              </a:ext>
            </a:extLst>
          </p:cNvPr>
          <p:cNvSpPr txBox="1"/>
          <p:nvPr/>
        </p:nvSpPr>
        <p:spPr>
          <a:xfrm>
            <a:off x="9220026" y="30558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prstClr val="white"/>
                </a:solidFill>
                <a:latin typeface="Abadi"/>
              </a:rPr>
              <a:t>Omar Shajib (He/Him)</a:t>
            </a:r>
            <a:endParaRPr lang="en-US" dirty="0">
              <a:solidFill>
                <a:prstClr val="white"/>
              </a:solidFill>
            </a:endParaRPr>
          </a:p>
        </p:txBody>
      </p:sp>
      <p:pic>
        <p:nvPicPr>
          <p:cNvPr id="23" name="Picture 22" descr="A person in a suit smiling&#10;&#10;Description automatically generated">
            <a:extLst>
              <a:ext uri="{FF2B5EF4-FFF2-40B4-BE49-F238E27FC236}">
                <a16:creationId xmlns:a16="http://schemas.microsoft.com/office/drawing/2014/main" id="{DAAD23A9-A0A8-F524-3DF2-3906CB74CC69}"/>
              </a:ext>
            </a:extLst>
          </p:cNvPr>
          <p:cNvPicPr>
            <a:picLocks noChangeAspect="1"/>
          </p:cNvPicPr>
          <p:nvPr/>
        </p:nvPicPr>
        <p:blipFill>
          <a:blip r:embed="rId7"/>
          <a:stretch>
            <a:fillRect/>
          </a:stretch>
        </p:blipFill>
        <p:spPr>
          <a:xfrm>
            <a:off x="5125016" y="3846213"/>
            <a:ext cx="2311651" cy="1836345"/>
          </a:xfrm>
          <a:prstGeom prst="rect">
            <a:avLst/>
          </a:prstGeom>
        </p:spPr>
      </p:pic>
      <p:sp>
        <p:nvSpPr>
          <p:cNvPr id="24" name="TextBox 23">
            <a:extLst>
              <a:ext uri="{FF2B5EF4-FFF2-40B4-BE49-F238E27FC236}">
                <a16:creationId xmlns:a16="http://schemas.microsoft.com/office/drawing/2014/main" id="{D4BE7247-5B7D-3CD2-CF60-4F5AD3216A66}"/>
              </a:ext>
            </a:extLst>
          </p:cNvPr>
          <p:cNvSpPr txBox="1"/>
          <p:nvPr/>
        </p:nvSpPr>
        <p:spPr>
          <a:xfrm>
            <a:off x="5116717" y="58334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latin typeface="Abadi"/>
              </a:rPr>
              <a:t>Jordan Hayes (He/</a:t>
            </a:r>
            <a:r>
              <a:rPr lang="en-US" dirty="0">
                <a:solidFill>
                  <a:prstClr val="white"/>
                </a:solidFill>
                <a:latin typeface="Abadi"/>
              </a:rPr>
              <a:t>Him)</a:t>
            </a:r>
            <a:endParaRPr lang="en-US"/>
          </a:p>
        </p:txBody>
      </p:sp>
      <p:sp>
        <p:nvSpPr>
          <p:cNvPr id="4" name="TextBox 3">
            <a:extLst>
              <a:ext uri="{FF2B5EF4-FFF2-40B4-BE49-F238E27FC236}">
                <a16:creationId xmlns:a16="http://schemas.microsoft.com/office/drawing/2014/main" id="{FB19C2ED-AB4F-5773-1253-AC725243AF31}"/>
              </a:ext>
            </a:extLst>
          </p:cNvPr>
          <p:cNvSpPr txBox="1"/>
          <p:nvPr/>
        </p:nvSpPr>
        <p:spPr>
          <a:xfrm>
            <a:off x="8696679" y="587658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white"/>
                </a:solidFill>
                <a:latin typeface="Abadi"/>
              </a:rPr>
              <a:t>Joshua </a:t>
            </a:r>
            <a:r>
              <a:rPr lang="en-US" dirty="0">
                <a:solidFill>
                  <a:prstClr val="white"/>
                </a:solidFill>
                <a:latin typeface="Abadi"/>
              </a:rPr>
              <a:t>Souane </a:t>
            </a:r>
            <a:r>
              <a:rPr lang="en-US">
                <a:solidFill>
                  <a:prstClr val="white"/>
                </a:solidFill>
                <a:latin typeface="Abadi"/>
              </a:rPr>
              <a:t>(He/</a:t>
            </a:r>
            <a:r>
              <a:rPr lang="en-US" dirty="0">
                <a:solidFill>
                  <a:prstClr val="white"/>
                </a:solidFill>
                <a:latin typeface="Abadi"/>
              </a:rPr>
              <a:t>Him)</a:t>
            </a:r>
            <a:endParaRPr lang="en-US">
              <a:solidFill>
                <a:prstClr val="white"/>
              </a:solidFill>
            </a:endParaRPr>
          </a:p>
        </p:txBody>
      </p:sp>
      <p:pic>
        <p:nvPicPr>
          <p:cNvPr id="6" name="Picture 5" descr="A person wearing glasses and a suit&#10;&#10;Description automatically generated">
            <a:extLst>
              <a:ext uri="{FF2B5EF4-FFF2-40B4-BE49-F238E27FC236}">
                <a16:creationId xmlns:a16="http://schemas.microsoft.com/office/drawing/2014/main" id="{D319D867-016A-CA50-D1F3-479975BBAB62}"/>
              </a:ext>
            </a:extLst>
          </p:cNvPr>
          <p:cNvPicPr>
            <a:picLocks noChangeAspect="1"/>
          </p:cNvPicPr>
          <p:nvPr/>
        </p:nvPicPr>
        <p:blipFill rotWithShape="1">
          <a:blip r:embed="rId8"/>
          <a:srcRect l="21462" t="2608" r="14151" b="17021"/>
          <a:stretch/>
        </p:blipFill>
        <p:spPr>
          <a:xfrm>
            <a:off x="8957094" y="3819469"/>
            <a:ext cx="2501669" cy="2041017"/>
          </a:xfrm>
          <a:prstGeom prst="rect">
            <a:avLst/>
          </a:prstGeom>
        </p:spPr>
      </p:pic>
    </p:spTree>
    <p:extLst>
      <p:ext uri="{BB962C8B-B14F-4D97-AF65-F5344CB8AC3E}">
        <p14:creationId xmlns:p14="http://schemas.microsoft.com/office/powerpoint/2010/main" val="405042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8366597" y="1184680"/>
            <a:ext cx="1913128" cy="1054727"/>
          </a:xfrm>
        </p:spPr>
        <p:txBody>
          <a:bodyPr/>
          <a:lstStyle/>
          <a:p>
            <a:r>
              <a:rPr lang="en-US" dirty="0">
                <a:latin typeface="Abadi"/>
              </a:rPr>
              <a:t>Learning Outcomes</a:t>
            </a:r>
            <a:endParaRPr lang="en-US" dirty="0"/>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6285361" y="1080401"/>
            <a:ext cx="1904890" cy="1054728"/>
          </a:xfrm>
        </p:spPr>
        <p:txBody>
          <a:bodyPr/>
          <a:lstStyle/>
          <a:p>
            <a:pPr>
              <a:lnSpc>
                <a:spcPct val="112999"/>
              </a:lnSpc>
            </a:pPr>
            <a:r>
              <a:rPr lang="en-US" dirty="0">
                <a:latin typeface="Abadi"/>
              </a:rPr>
              <a:t>Goal &amp; Brief Overview of Project</a:t>
            </a: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827140"/>
            <a:ext cx="1914694" cy="1089194"/>
          </a:xfrm>
        </p:spPr>
        <p:txBody>
          <a:bodyPr/>
          <a:lstStyle/>
          <a:p>
            <a:r>
              <a:rPr lang="en-US" dirty="0">
                <a:latin typeface="Abadi"/>
              </a:rPr>
              <a:t>Key Features</a:t>
            </a:r>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latin typeface="Abadi"/>
              </a:rPr>
              <a:t>AI Integration &amp; Challenges</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latin typeface="Abadi"/>
              </a:rPr>
              <a:t>Summary/Next Steps</a:t>
            </a:r>
            <a:endParaRPr lang="en-US" dirty="0"/>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a:xfrm>
            <a:off x="280214" y="5450822"/>
            <a:ext cx="5304604" cy="710955"/>
          </a:xfrm>
        </p:spPr>
        <p:txBody>
          <a:bodyPr/>
          <a:lstStyle/>
          <a:p>
            <a:r>
              <a:rPr lang="en-US" sz="2400" dirty="0">
                <a:ea typeface="+mn-lt"/>
                <a:cs typeface="+mn-lt"/>
              </a:rPr>
              <a:t>Crawling and Investigating our </a:t>
            </a:r>
            <a:r>
              <a:rPr lang="en-US" sz="2400" err="1">
                <a:ea typeface="+mn-lt"/>
                <a:cs typeface="+mn-lt"/>
              </a:rPr>
              <a:t>AIWebCrawler</a:t>
            </a:r>
            <a:r>
              <a:rPr lang="en-US" sz="2400" dirty="0">
                <a:ea typeface="+mn-lt"/>
                <a:cs typeface="+mn-lt"/>
              </a:rPr>
              <a:t> on the St. John's Website</a:t>
            </a:r>
            <a:endParaRPr lang="en-US" sz="2400" noProof="0"/>
          </a:p>
        </p:txBody>
      </p:sp>
    </p:spTree>
    <p:extLst>
      <p:ext uri="{BB962C8B-B14F-4D97-AF65-F5344CB8AC3E}">
        <p14:creationId xmlns:p14="http://schemas.microsoft.com/office/powerpoint/2010/main" val="2775535166"/>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59380" y="266462"/>
            <a:ext cx="5896745" cy="1325563"/>
          </a:xfrm>
        </p:spPr>
        <p:txBody>
          <a:bodyPr/>
          <a:lstStyle/>
          <a:p>
            <a:r>
              <a:rPr lang="en-US" altLang="zh-CN" dirty="0"/>
              <a:t>Goal &amp; Brief Overview </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49679" y="2730839"/>
            <a:ext cx="4260180" cy="1294530"/>
          </a:xfrm>
        </p:spPr>
        <p:txBody>
          <a:bodyPr vert="horz" lIns="91440" tIns="45720" rIns="91440" bIns="45720" rtlCol="0" anchor="t">
            <a:noAutofit/>
          </a:bodyPr>
          <a:lstStyle/>
          <a:p>
            <a:endParaRPr lang="en-US" dirty="0"/>
          </a:p>
          <a:p>
            <a:endParaRPr lang="en-US" dirty="0"/>
          </a:p>
          <a:p>
            <a:endParaRPr lang="en-US"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547654" y="6120522"/>
            <a:ext cx="4046049" cy="462523"/>
          </a:xfrm>
        </p:spPr>
        <p:txBody>
          <a:bodyPr/>
          <a:lstStyle/>
          <a:p>
            <a:endParaRPr lang="en-US" dirty="0">
              <a:solidFill>
                <a:srgbClr val="FFFFFF"/>
              </a:solidFill>
              <a:ea typeface="+mn-lt"/>
              <a:cs typeface="+mn-lt"/>
            </a:endParaRPr>
          </a:p>
          <a:p>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6232559" y="379935"/>
            <a:ext cx="1824370" cy="21570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
        <p:nvSpPr>
          <p:cNvPr id="2" name="TextBox 1">
            <a:extLst>
              <a:ext uri="{FF2B5EF4-FFF2-40B4-BE49-F238E27FC236}">
                <a16:creationId xmlns:a16="http://schemas.microsoft.com/office/drawing/2014/main" id="{58DC8FD3-8475-C0FC-9422-24916BE6A924}"/>
              </a:ext>
            </a:extLst>
          </p:cNvPr>
          <p:cNvSpPr txBox="1"/>
          <p:nvPr/>
        </p:nvSpPr>
        <p:spPr>
          <a:xfrm>
            <a:off x="369428" y="1238012"/>
            <a:ext cx="5826446" cy="58631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solidFill>
                  <a:prstClr val="white"/>
                </a:solidFill>
              </a:rPr>
              <a:t>Goal of the Project:</a:t>
            </a:r>
            <a:endParaRPr lang="en-US"/>
          </a:p>
          <a:p>
            <a:pPr marL="285750" indent="-285750">
              <a:buFont typeface="Arial"/>
              <a:buChar char="•"/>
            </a:pPr>
            <a:r>
              <a:rPr lang="en-US" sz="1500" dirty="0">
                <a:solidFill>
                  <a:srgbClr val="ECECEC"/>
                </a:solidFill>
              </a:rPr>
              <a:t>Create a Web-Crawler, with the help of LLMs, that can efficiently and thoroughly extract information from the St. John's University website  </a:t>
            </a:r>
          </a:p>
          <a:p>
            <a:endParaRPr lang="en-US" sz="1500" dirty="0">
              <a:solidFill>
                <a:srgbClr val="ECECEC"/>
              </a:solidFill>
            </a:endParaRPr>
          </a:p>
          <a:p>
            <a:r>
              <a:rPr lang="en-US" sz="1500" dirty="0">
                <a:solidFill>
                  <a:srgbClr val="ECECEC"/>
                </a:solidFill>
              </a:rPr>
              <a:t>Success Metrics: </a:t>
            </a:r>
            <a:endParaRPr lang="en-US" dirty="0"/>
          </a:p>
          <a:p>
            <a:pPr marL="285750" indent="-285750">
              <a:buFont typeface="Arial"/>
              <a:buChar char="•"/>
            </a:pPr>
            <a:r>
              <a:rPr lang="en-US" sz="1500" dirty="0">
                <a:solidFill>
                  <a:srgbClr val="ECECEC"/>
                </a:solidFill>
              </a:rPr>
              <a:t>LLMs are used in requirement gathering and code generation</a:t>
            </a:r>
          </a:p>
          <a:p>
            <a:pPr marL="285750" indent="-285750">
              <a:buFont typeface="Arial"/>
              <a:buChar char="•"/>
            </a:pPr>
            <a:r>
              <a:rPr lang="en-US" sz="1500" dirty="0">
                <a:solidFill>
                  <a:srgbClr val="ECECEC"/>
                </a:solidFill>
              </a:rPr>
              <a:t>Crawler uses the chosen visiting strategy to crawl and extract data from all pages, static and dynamic, in St. John's domain  </a:t>
            </a:r>
          </a:p>
          <a:p>
            <a:pPr marL="285750" indent="-285750">
              <a:buFont typeface="Arial"/>
              <a:buChar char="•"/>
            </a:pPr>
            <a:r>
              <a:rPr lang="en-US" sz="1500" dirty="0">
                <a:solidFill>
                  <a:srgbClr val="ECECEC"/>
                </a:solidFill>
              </a:rPr>
              <a:t>Data is stored systematically (key – value) and is free of irrelevant elements (JavaScript, HTML tags, and Menu items)</a:t>
            </a:r>
            <a:endParaRPr lang="en-US" sz="1500" dirty="0">
              <a:solidFill>
                <a:prstClr val="white"/>
              </a:solidFill>
            </a:endParaRPr>
          </a:p>
          <a:p>
            <a:pPr marL="285750" indent="-285750">
              <a:buFont typeface="Arial"/>
              <a:buChar char="•"/>
            </a:pPr>
            <a:r>
              <a:rPr lang="en-US" sz="1500" dirty="0">
                <a:solidFill>
                  <a:srgbClr val="ECECEC"/>
                </a:solidFill>
              </a:rPr>
              <a:t>Data can be </a:t>
            </a:r>
            <a:r>
              <a:rPr lang="en-US" sz="1500" dirty="0" err="1">
                <a:solidFill>
                  <a:srgbClr val="ECECEC"/>
                </a:solidFill>
              </a:rPr>
              <a:t>partically</a:t>
            </a:r>
            <a:r>
              <a:rPr lang="en-US" sz="1500" dirty="0">
                <a:solidFill>
                  <a:srgbClr val="ECECEC"/>
                </a:solidFill>
              </a:rPr>
              <a:t> or fully retrieved based on user preference</a:t>
            </a:r>
          </a:p>
          <a:p>
            <a:endParaRPr lang="en-US" sz="1500" dirty="0">
              <a:solidFill>
                <a:prstClr val="white"/>
              </a:solidFill>
            </a:endParaRPr>
          </a:p>
          <a:p>
            <a:r>
              <a:rPr lang="en-US" sz="1500" dirty="0">
                <a:solidFill>
                  <a:prstClr val="white"/>
                </a:solidFill>
              </a:rPr>
              <a:t>Project Flow:</a:t>
            </a:r>
            <a:endParaRPr lang="en-US" dirty="0">
              <a:solidFill>
                <a:prstClr val="white"/>
              </a:solidFill>
            </a:endParaRPr>
          </a:p>
          <a:p>
            <a:pPr marL="800100" lvl="1" indent="-342900">
              <a:buFont typeface="Courier New"/>
              <a:buChar char="o"/>
            </a:pPr>
            <a:r>
              <a:rPr lang="en-US" sz="1500" dirty="0">
                <a:solidFill>
                  <a:prstClr val="white"/>
                </a:solidFill>
                <a:latin typeface="Abadi"/>
                <a:ea typeface="+mn-lt"/>
                <a:cs typeface="Arial"/>
              </a:rPr>
              <a:t>Launched project and assigned areas of focus</a:t>
            </a:r>
          </a:p>
          <a:p>
            <a:pPr marL="800100" lvl="1" indent="-342900">
              <a:buFont typeface="Courier New"/>
              <a:buChar char="o"/>
            </a:pPr>
            <a:r>
              <a:rPr lang="en-US" sz="1500" dirty="0">
                <a:solidFill>
                  <a:prstClr val="white"/>
                </a:solidFill>
                <a:latin typeface="Abadi"/>
                <a:ea typeface="+mn-lt"/>
                <a:cs typeface="Arial"/>
              </a:rPr>
              <a:t>Used ChatGPT and Gemini to generate requirements based on project guidelines</a:t>
            </a:r>
            <a:endParaRPr lang="en-US">
              <a:solidFill>
                <a:prstClr val="white"/>
              </a:solidFill>
            </a:endParaRPr>
          </a:p>
          <a:p>
            <a:pPr marL="800100" lvl="1" indent="-342900">
              <a:buFont typeface="Courier New"/>
              <a:buChar char="o"/>
            </a:pPr>
            <a:r>
              <a:rPr lang="en-US" sz="1500" dirty="0">
                <a:solidFill>
                  <a:prstClr val="white"/>
                </a:solidFill>
                <a:latin typeface="Abadi"/>
                <a:ea typeface="+mn-lt"/>
                <a:cs typeface="Arial"/>
              </a:rPr>
              <a:t>Asked ChatGPT to generate Python code</a:t>
            </a:r>
          </a:p>
          <a:p>
            <a:pPr marL="800100" lvl="1" indent="-342900">
              <a:buFont typeface="Courier New"/>
              <a:buChar char="o"/>
            </a:pPr>
            <a:r>
              <a:rPr lang="en-US" sz="1500" dirty="0">
                <a:solidFill>
                  <a:prstClr val="white"/>
                </a:solidFill>
                <a:ea typeface="+mn-lt"/>
                <a:cs typeface="Arial"/>
              </a:rPr>
              <a:t>Tested the codes and picked best performing</a:t>
            </a:r>
          </a:p>
          <a:p>
            <a:pPr marL="800100" lvl="1" indent="-342900">
              <a:buFont typeface="Courier New"/>
              <a:buChar char="o"/>
            </a:pPr>
            <a:r>
              <a:rPr lang="en-US" sz="1500" dirty="0">
                <a:solidFill>
                  <a:prstClr val="white"/>
                </a:solidFill>
                <a:ea typeface="+mn-lt"/>
                <a:cs typeface="Arial"/>
              </a:rPr>
              <a:t>Went through several iteration of testing and fine-tuning to ensure success metrics are met</a:t>
            </a:r>
          </a:p>
          <a:p>
            <a:pPr marL="800100" lvl="1" indent="-342900">
              <a:buFont typeface="Courier New"/>
              <a:buChar char="o"/>
            </a:pPr>
            <a:r>
              <a:rPr lang="en-US" sz="1500" dirty="0">
                <a:solidFill>
                  <a:prstClr val="white"/>
                </a:solidFill>
                <a:cs typeface="Arial"/>
              </a:rPr>
              <a:t>Wrote and compiled project documentation</a:t>
            </a:r>
          </a:p>
          <a:p>
            <a:pPr lvl="1"/>
            <a:endParaRPr lang="en-US" sz="1500" dirty="0">
              <a:solidFill>
                <a:prstClr val="white"/>
              </a:solidFill>
              <a:cs typeface="Arial"/>
            </a:endParaRPr>
          </a:p>
          <a:p>
            <a:pPr marL="342900" indent="-342900">
              <a:buFont typeface="Arial"/>
              <a:buChar char="•"/>
            </a:pPr>
            <a:endParaRPr lang="en-US" sz="1500" dirty="0">
              <a:solidFill>
                <a:prstClr val="white"/>
              </a:solidFill>
            </a:endParaRPr>
          </a:p>
          <a:p>
            <a:pPr lvl="1"/>
            <a:endParaRPr lang="en-US" sz="1500" dirty="0">
              <a:solidFill>
                <a:prstClr val="white"/>
              </a:solidFill>
            </a:endParaRPr>
          </a:p>
        </p:txBody>
      </p:sp>
      <p:pic>
        <p:nvPicPr>
          <p:cNvPr id="17" name="Picture Placeholder 16" descr="A person sitting in a chair in front of a computer screen&#10;&#10;Description automatically generated">
            <a:extLst>
              <a:ext uri="{FF2B5EF4-FFF2-40B4-BE49-F238E27FC236}">
                <a16:creationId xmlns:a16="http://schemas.microsoft.com/office/drawing/2014/main" id="{4BE070E1-A087-BC52-B746-654C9E1BE1FD}"/>
              </a:ext>
            </a:extLst>
          </p:cNvPr>
          <p:cNvPicPr>
            <a:picLocks noGrp="1" noChangeAspect="1"/>
          </p:cNvPicPr>
          <p:nvPr>
            <p:ph type="pic" sz="quarter" idx="51"/>
          </p:nvPr>
        </p:nvPicPr>
        <p:blipFill>
          <a:blip r:embed="rId4"/>
          <a:srcRect l="2998" r="2998"/>
          <a:stretch/>
        </p:blipFill>
        <p:spPr>
          <a:xfrm>
            <a:off x="6233183" y="487344"/>
            <a:ext cx="5937046" cy="6318739"/>
          </a:xfrm>
        </p:spPr>
      </p:pic>
    </p:spTree>
    <p:extLst>
      <p:ext uri="{BB962C8B-B14F-4D97-AF65-F5344CB8AC3E}">
        <p14:creationId xmlns:p14="http://schemas.microsoft.com/office/powerpoint/2010/main" val="77554804"/>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6543862" y="295777"/>
            <a:ext cx="5999477" cy="1325563"/>
          </a:xfrm>
        </p:spPr>
        <p:txBody>
          <a:bodyPr/>
          <a:lstStyle/>
          <a:p>
            <a:r>
              <a:rPr lang="en-US" altLang="zh-CN" sz="4000" dirty="0"/>
              <a:t>Learning Outcomes</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6098221" y="1790349"/>
            <a:ext cx="5204107" cy="4653190"/>
          </a:xfrm>
        </p:spPr>
        <p:txBody>
          <a:bodyPr vert="horz" lIns="91440" tIns="45720" rIns="91440" bIns="45720" rtlCol="0" anchor="t">
            <a:noAutofit/>
          </a:bodyPr>
          <a:lstStyle/>
          <a:p>
            <a:pPr>
              <a:buChar char="•"/>
            </a:pPr>
            <a:r>
              <a:rPr lang="en-US" sz="1900" b="1" dirty="0">
                <a:solidFill>
                  <a:srgbClr val="ECECEC"/>
                </a:solidFill>
                <a:ea typeface="+mn-lt"/>
                <a:cs typeface="+mn-lt"/>
              </a:rPr>
              <a:t>After the WebCrawler was initiated, below are 8 learning outcomes that were attained.</a:t>
            </a:r>
          </a:p>
          <a:p>
            <a:pPr>
              <a:buFont typeface="Arial" panose="020B0604020202020204" pitchFamily="34" charset="0"/>
              <a:buChar char="•"/>
            </a:pPr>
            <a:endParaRPr lang="en-US" sz="1900" b="1" dirty="0">
              <a:solidFill>
                <a:srgbClr val="ECECEC"/>
              </a:solidFill>
              <a:ea typeface="+mn-lt"/>
              <a:cs typeface="+mn-lt"/>
            </a:endParaRPr>
          </a:p>
          <a:p>
            <a:pPr lvl="1">
              <a:buFont typeface="Courier New" panose="020B0604020202020204" pitchFamily="34" charset="0"/>
              <a:buChar char="o"/>
            </a:pPr>
            <a:r>
              <a:rPr lang="en-US" sz="1900" b="1" dirty="0">
                <a:solidFill>
                  <a:srgbClr val="ECECEC"/>
                </a:solidFill>
                <a:ea typeface="+mn-lt"/>
                <a:cs typeface="+mn-lt"/>
              </a:rPr>
              <a:t>Practical Application of AI in Software Development</a:t>
            </a:r>
            <a:endParaRPr lang="en-US" sz="1900">
              <a:solidFill>
                <a:srgbClr val="ECECEC"/>
              </a:solidFill>
              <a:ea typeface="+mn-lt"/>
              <a:cs typeface="+mn-lt"/>
            </a:endParaRPr>
          </a:p>
          <a:p>
            <a:pPr lvl="1">
              <a:buFont typeface="Courier New" panose="020B0604020202020204" pitchFamily="34" charset="0"/>
              <a:buChar char="o"/>
            </a:pPr>
            <a:r>
              <a:rPr lang="en-US" sz="1900" b="1" dirty="0">
                <a:solidFill>
                  <a:srgbClr val="ECECEC"/>
                </a:solidFill>
                <a:ea typeface="+mn-lt"/>
                <a:cs typeface="+mn-lt"/>
              </a:rPr>
              <a:t>Understanding Web Crawling Techniques</a:t>
            </a:r>
            <a:endParaRPr lang="en-US" sz="1900">
              <a:solidFill>
                <a:srgbClr val="ECECEC"/>
              </a:solidFill>
              <a:ea typeface="+mn-lt"/>
              <a:cs typeface="+mn-lt"/>
            </a:endParaRPr>
          </a:p>
          <a:p>
            <a:pPr lvl="1">
              <a:buFont typeface="Courier New" panose="020B0604020202020204" pitchFamily="34" charset="0"/>
              <a:buChar char="o"/>
            </a:pPr>
            <a:r>
              <a:rPr lang="en-US" sz="1900" b="1" dirty="0">
                <a:solidFill>
                  <a:srgbClr val="ECECEC"/>
                </a:solidFill>
                <a:ea typeface="+mn-lt"/>
                <a:cs typeface="+mn-lt"/>
              </a:rPr>
              <a:t>Code Integration and Testing</a:t>
            </a:r>
            <a:endParaRPr lang="en-US" sz="1900">
              <a:solidFill>
                <a:srgbClr val="ECECEC"/>
              </a:solidFill>
              <a:ea typeface="+mn-lt"/>
              <a:cs typeface="+mn-lt"/>
            </a:endParaRPr>
          </a:p>
          <a:p>
            <a:pPr lvl="1">
              <a:buFont typeface="Courier New" panose="020B0604020202020204" pitchFamily="34" charset="0"/>
              <a:buChar char="o"/>
            </a:pPr>
            <a:r>
              <a:rPr lang="en-US" sz="1900" b="1" dirty="0">
                <a:solidFill>
                  <a:srgbClr val="ECECEC"/>
                </a:solidFill>
                <a:ea typeface="+mn-lt"/>
                <a:cs typeface="+mn-lt"/>
              </a:rPr>
              <a:t>Problem-Solving and Debugging Skills</a:t>
            </a:r>
            <a:endParaRPr lang="en-US" sz="1900">
              <a:solidFill>
                <a:srgbClr val="ECECEC"/>
              </a:solidFill>
              <a:ea typeface="+mn-lt"/>
              <a:cs typeface="+mn-lt"/>
            </a:endParaRPr>
          </a:p>
          <a:p>
            <a:pPr lvl="1">
              <a:buFont typeface="Courier New" panose="020B0604020202020204" pitchFamily="34" charset="0"/>
              <a:buChar char="o"/>
            </a:pPr>
            <a:r>
              <a:rPr lang="en-US" sz="1900" b="1" dirty="0">
                <a:solidFill>
                  <a:srgbClr val="ECECEC"/>
                </a:solidFill>
                <a:ea typeface="+mn-lt"/>
                <a:cs typeface="+mn-lt"/>
              </a:rPr>
              <a:t>Ethical Considerations in Web Crawling</a:t>
            </a:r>
            <a:endParaRPr lang="en-US" sz="1900">
              <a:solidFill>
                <a:srgbClr val="ECECEC"/>
              </a:solidFill>
              <a:ea typeface="+mn-lt"/>
              <a:cs typeface="+mn-lt"/>
            </a:endParaRPr>
          </a:p>
          <a:p>
            <a:pPr lvl="1">
              <a:buFont typeface="Courier New" panose="020B0604020202020204" pitchFamily="34" charset="0"/>
              <a:buChar char="o"/>
            </a:pPr>
            <a:r>
              <a:rPr lang="en-US" sz="1900" b="1" dirty="0">
                <a:solidFill>
                  <a:srgbClr val="ECECEC"/>
                </a:solidFill>
                <a:ea typeface="+mn-lt"/>
                <a:cs typeface="+mn-lt"/>
              </a:rPr>
              <a:t>Insights into AI's Role in Programming</a:t>
            </a:r>
            <a:endParaRPr lang="en-US" sz="1900">
              <a:solidFill>
                <a:srgbClr val="ECECEC"/>
              </a:solidFill>
            </a:endParaRPr>
          </a:p>
          <a:p>
            <a:pPr lvl="1">
              <a:buFont typeface="Courier New" panose="020B0604020202020204" pitchFamily="34" charset="0"/>
              <a:buChar char="o"/>
            </a:pPr>
            <a:r>
              <a:rPr lang="en-US" sz="1900" b="1" dirty="0">
                <a:solidFill>
                  <a:srgbClr val="ECECEC"/>
                </a:solidFill>
                <a:ea typeface="+mn-lt"/>
                <a:cs typeface="+mn-lt"/>
              </a:rPr>
              <a:t>Enhancement of Programming Skills</a:t>
            </a:r>
            <a:endParaRPr lang="en-US" sz="1900">
              <a:solidFill>
                <a:srgbClr val="ECECEC"/>
              </a:solidFill>
            </a:endParaRPr>
          </a:p>
          <a:p>
            <a:pPr lvl="1">
              <a:buFont typeface="Courier New" panose="020B0604020202020204" pitchFamily="34" charset="0"/>
              <a:buChar char="o"/>
            </a:pPr>
            <a:r>
              <a:rPr lang="en-US" sz="1900" b="1" dirty="0">
                <a:solidFill>
                  <a:srgbClr val="ECECEC"/>
                </a:solidFill>
                <a:ea typeface="+mn-lt"/>
                <a:cs typeface="+mn-lt"/>
              </a:rPr>
              <a:t>Collaborative Learning and Innovation</a:t>
            </a:r>
            <a:endParaRPr lang="en-US" sz="1900" dirty="0">
              <a:solidFill>
                <a:srgbClr val="ECECEC"/>
              </a:solidFill>
            </a:endParaRPr>
          </a:p>
          <a:p>
            <a:pPr marL="285750" indent="-285750">
              <a:buChar char="•"/>
            </a:pPr>
            <a:endParaRPr lang="en-US" sz="2000" dirty="0">
              <a:solidFill>
                <a:srgbClr val="ECECEC"/>
              </a:solidFill>
            </a:endParaRPr>
          </a:p>
          <a:p>
            <a:endParaRPr lang="en-US" sz="2000" dirty="0"/>
          </a:p>
          <a:p>
            <a:endParaRPr lang="en-US" sz="2000"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94245" y="7689166"/>
            <a:ext cx="4114800" cy="365125"/>
          </a:xfrm>
        </p:spPr>
        <p:txBody>
          <a:bodyPr/>
          <a:lstStyle/>
          <a:p>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367" y="2198"/>
            <a:ext cx="1874024"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pic>
        <p:nvPicPr>
          <p:cNvPr id="7" name="Picture Placeholder 6">
            <a:extLst>
              <a:ext uri="{FF2B5EF4-FFF2-40B4-BE49-F238E27FC236}">
                <a16:creationId xmlns:a16="http://schemas.microsoft.com/office/drawing/2014/main" id="{FA4327D4-C202-396B-DE07-01D99B5B96C0}"/>
              </a:ext>
            </a:extLst>
          </p:cNvPr>
          <p:cNvPicPr>
            <a:picLocks noGrp="1" noChangeAspect="1"/>
          </p:cNvPicPr>
          <p:nvPr>
            <p:ph type="pic" sz="quarter" idx="51"/>
          </p:nvPr>
        </p:nvPicPr>
        <p:blipFill>
          <a:blip r:embed="rId4"/>
          <a:srcRect l="2986" r="2986"/>
          <a:stretch/>
        </p:blipFill>
        <p:spPr>
          <a:xfrm>
            <a:off x="386861" y="427403"/>
            <a:ext cx="5323010" cy="5662247"/>
          </a:xfrm>
        </p:spPr>
      </p:pic>
    </p:spTree>
    <p:extLst>
      <p:ext uri="{BB962C8B-B14F-4D97-AF65-F5344CB8AC3E}">
        <p14:creationId xmlns:p14="http://schemas.microsoft.com/office/powerpoint/2010/main" val="2185072006"/>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251695" y="184401"/>
            <a:ext cx="9777085" cy="1325563"/>
          </a:xfrm>
        </p:spPr>
        <p:txBody>
          <a:bodyPr/>
          <a:lstStyle/>
          <a:p>
            <a:r>
              <a:rPr lang="en-US" sz="2700" dirty="0">
                <a:ea typeface="+mj-lt"/>
                <a:cs typeface="+mj-lt"/>
              </a:rPr>
              <a:t>Key Features of our </a:t>
            </a:r>
            <a:r>
              <a:rPr lang="en-US" sz="2700" dirty="0" err="1">
                <a:ea typeface="+mj-lt"/>
                <a:cs typeface="+mj-lt"/>
              </a:rPr>
              <a:t>AIWebCrawler</a:t>
            </a:r>
            <a:endParaRPr lang="en-US" sz="2700" b="0" dirty="0" err="1">
              <a:solidFill>
                <a:srgbClr val="000000"/>
              </a:solidFill>
              <a:ea typeface="+mj-lt"/>
              <a:cs typeface="+mj-lt"/>
            </a:endParaRPr>
          </a:p>
          <a:p>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2626" y="805327"/>
            <a:ext cx="11743898" cy="3070638"/>
          </a:xfrm>
        </p:spPr>
        <p:txBody>
          <a:bodyPr vert="horz" lIns="91440" tIns="45720" rIns="91440" bIns="45720" rtlCol="0" anchor="t">
            <a:noAutofit/>
          </a:bodyPr>
          <a:lstStyle/>
          <a:p>
            <a:pPr marL="342900" indent="-342900">
              <a:spcBef>
                <a:spcPts val="0"/>
              </a:spcBef>
              <a:buAutoNum type="arabicPeriod"/>
            </a:pPr>
            <a:r>
              <a:rPr lang="en-US" sz="1600" b="1" dirty="0">
                <a:solidFill>
                  <a:srgbClr val="FFFFFF"/>
                </a:solidFill>
                <a:latin typeface="Abadi"/>
                <a:cs typeface="Arial"/>
              </a:rPr>
              <a:t>Requirements to Web Crawler</a:t>
            </a:r>
          </a:p>
          <a:p>
            <a:pPr marL="800100" lvl="1" indent="-342900">
              <a:spcBef>
                <a:spcPts val="0"/>
              </a:spcBef>
              <a:buFont typeface="Courier New,monospace"/>
              <a:buChar char="o"/>
            </a:pPr>
            <a:r>
              <a:rPr lang="en-US" sz="1600" dirty="0">
                <a:solidFill>
                  <a:srgbClr val="ECECEC"/>
                </a:solidFill>
                <a:latin typeface="Abadi"/>
                <a:cs typeface="Arial"/>
              </a:rPr>
              <a:t>Version 1</a:t>
            </a:r>
            <a:endParaRPr lang="en-US" sz="1600" dirty="0">
              <a:solidFill>
                <a:srgbClr val="000000"/>
              </a:solidFill>
              <a:latin typeface="Abadi"/>
              <a:cs typeface="Arial"/>
            </a:endParaRPr>
          </a:p>
          <a:p>
            <a:pPr marL="800100" lvl="1" indent="-342900">
              <a:spcBef>
                <a:spcPts val="0"/>
              </a:spcBef>
              <a:buFont typeface="Courier New,monospace"/>
              <a:buChar char="o"/>
            </a:pPr>
            <a:r>
              <a:rPr lang="en-US" sz="1600" dirty="0">
                <a:solidFill>
                  <a:srgbClr val="ECECEC"/>
                </a:solidFill>
                <a:latin typeface="Abadi"/>
                <a:cs typeface="Arial"/>
              </a:rPr>
              <a:t>Chat GPT, Gemini</a:t>
            </a:r>
            <a:endParaRPr lang="en-US" sz="1600" dirty="0">
              <a:solidFill>
                <a:srgbClr val="000000"/>
              </a:solidFill>
              <a:latin typeface="Abadi"/>
              <a:cs typeface="Arial"/>
            </a:endParaRPr>
          </a:p>
          <a:p>
            <a:pPr marL="342900" indent="-342900">
              <a:spcBef>
                <a:spcPts val="0"/>
              </a:spcBef>
              <a:buAutoNum type="arabicPeriod"/>
            </a:pPr>
            <a:r>
              <a:rPr lang="en-US" sz="1600" b="1" dirty="0">
                <a:solidFill>
                  <a:srgbClr val="ECECEC"/>
                </a:solidFill>
                <a:latin typeface="Abadi"/>
                <a:cs typeface="Arial"/>
              </a:rPr>
              <a:t>Libraries</a:t>
            </a:r>
            <a:endParaRPr lang="en-US" sz="1600" dirty="0">
              <a:solidFill>
                <a:srgbClr val="000000"/>
              </a:solidFill>
              <a:latin typeface="Abadi"/>
              <a:cs typeface="Arial"/>
            </a:endParaRPr>
          </a:p>
          <a:p>
            <a:pPr marL="800100" lvl="1" indent="-342900">
              <a:spcBef>
                <a:spcPts val="0"/>
              </a:spcBef>
              <a:buFont typeface="Courier New,monospace"/>
              <a:buChar char="o"/>
            </a:pPr>
            <a:r>
              <a:rPr lang="en-US" sz="1600" dirty="0">
                <a:solidFill>
                  <a:srgbClr val="ECECEC"/>
                </a:solidFill>
                <a:latin typeface="Abadi"/>
                <a:cs typeface="Arial"/>
              </a:rPr>
              <a:t>Requests</a:t>
            </a:r>
            <a:endParaRPr lang="en-US" sz="1600" b="1" dirty="0">
              <a:solidFill>
                <a:srgbClr val="ECECEC"/>
              </a:solidFill>
              <a:latin typeface="Abadi"/>
              <a:cs typeface="Arial"/>
            </a:endParaRPr>
          </a:p>
          <a:p>
            <a:pPr marL="800100" lvl="1" indent="-342900">
              <a:spcBef>
                <a:spcPts val="0"/>
              </a:spcBef>
              <a:buFont typeface="Courier New,monospace"/>
              <a:buChar char="o"/>
            </a:pPr>
            <a:r>
              <a:rPr lang="en-US" sz="1600" dirty="0" err="1">
                <a:solidFill>
                  <a:srgbClr val="ECECEC"/>
                </a:solidFill>
                <a:latin typeface="Abadi"/>
                <a:cs typeface="Arial"/>
              </a:rPr>
              <a:t>BeautifulSoup</a:t>
            </a:r>
          </a:p>
          <a:p>
            <a:pPr marL="800100" lvl="1" indent="-342900">
              <a:spcBef>
                <a:spcPts val="0"/>
              </a:spcBef>
              <a:buFont typeface="Courier New,monospace"/>
              <a:buChar char="o"/>
            </a:pPr>
            <a:r>
              <a:rPr lang="en-US" sz="1600" dirty="0" err="1">
                <a:solidFill>
                  <a:srgbClr val="ECECEC"/>
                </a:solidFill>
                <a:latin typeface="Abadi"/>
                <a:cs typeface="Arial"/>
              </a:rPr>
              <a:t>UrlLib</a:t>
            </a:r>
            <a:endParaRPr lang="en-US" sz="1600" dirty="0">
              <a:solidFill>
                <a:srgbClr val="ECECEC"/>
              </a:solidFill>
              <a:latin typeface="Abadi"/>
              <a:cs typeface="Arial"/>
            </a:endParaRPr>
          </a:p>
          <a:p>
            <a:pPr marL="800100" lvl="1" indent="-342900">
              <a:spcBef>
                <a:spcPts val="0"/>
              </a:spcBef>
              <a:buFont typeface="Courier New,monospace"/>
              <a:buChar char="o"/>
            </a:pPr>
            <a:r>
              <a:rPr lang="en-US" sz="1600" dirty="0">
                <a:solidFill>
                  <a:srgbClr val="ECECEC"/>
                </a:solidFill>
                <a:latin typeface="Abadi"/>
                <a:cs typeface="Arial"/>
              </a:rPr>
              <a:t>Threading</a:t>
            </a:r>
          </a:p>
          <a:p>
            <a:pPr marL="800100" lvl="1" indent="-342900">
              <a:spcBef>
                <a:spcPts val="0"/>
              </a:spcBef>
              <a:buFont typeface="Courier New,monospace"/>
              <a:buChar char="o"/>
            </a:pPr>
            <a:r>
              <a:rPr lang="en-US" sz="1600" dirty="0">
                <a:solidFill>
                  <a:srgbClr val="ECECEC"/>
                </a:solidFill>
                <a:latin typeface="Abadi"/>
                <a:cs typeface="Arial"/>
              </a:rPr>
              <a:t>re</a:t>
            </a:r>
          </a:p>
          <a:p>
            <a:pPr marL="342900" indent="-342900">
              <a:spcBef>
                <a:spcPts val="0"/>
              </a:spcBef>
              <a:buAutoNum type="arabicPeriod"/>
            </a:pPr>
            <a:r>
              <a:rPr lang="en-US" sz="1600" b="1" i="1" dirty="0">
                <a:solidFill>
                  <a:srgbClr val="ECECEC"/>
                </a:solidFill>
                <a:latin typeface="Abadi"/>
                <a:cs typeface="Arial"/>
              </a:rPr>
              <a:t>WebCrawler Class</a:t>
            </a:r>
            <a:endParaRPr lang="en-US" sz="1600" i="1" dirty="0">
              <a:solidFill>
                <a:srgbClr val="000000"/>
              </a:solidFill>
              <a:latin typeface="Abadi"/>
              <a:cs typeface="Arial"/>
            </a:endParaRPr>
          </a:p>
          <a:p>
            <a:pPr marL="800100" lvl="1" indent="-342900">
              <a:spcBef>
                <a:spcPts val="0"/>
              </a:spcBef>
              <a:buFont typeface="Courier New,monospace"/>
              <a:buChar char="o"/>
            </a:pPr>
            <a:r>
              <a:rPr lang="en-US" sz="1600" dirty="0">
                <a:solidFill>
                  <a:srgbClr val="ECECEC"/>
                </a:solidFill>
                <a:latin typeface="Abadi"/>
                <a:cs typeface="Arial"/>
              </a:rPr>
              <a:t>Methods</a:t>
            </a:r>
          </a:p>
          <a:p>
            <a:pPr marL="342900" indent="-342900">
              <a:spcBef>
                <a:spcPts val="0"/>
              </a:spcBef>
              <a:buAutoNum type="arabicPeriod"/>
            </a:pPr>
            <a:r>
              <a:rPr lang="en-US" sz="1600" b="1" dirty="0">
                <a:solidFill>
                  <a:srgbClr val="ECECEC"/>
                </a:solidFill>
                <a:latin typeface="Abadi"/>
                <a:cs typeface="Arial"/>
              </a:rPr>
              <a:t>Data Storage</a:t>
            </a:r>
            <a:endParaRPr lang="en-US" sz="1600" dirty="0">
              <a:solidFill>
                <a:srgbClr val="000000"/>
              </a:solidFill>
              <a:latin typeface="Abadi"/>
              <a:cs typeface="Arial"/>
            </a:endParaRPr>
          </a:p>
          <a:p>
            <a:pPr marL="800100" lvl="1" indent="-342900">
              <a:spcBef>
                <a:spcPts val="0"/>
              </a:spcBef>
              <a:buFont typeface="Courier New,monospace"/>
              <a:buChar char="o"/>
            </a:pPr>
            <a:r>
              <a:rPr lang="en-US" sz="1600" dirty="0">
                <a:solidFill>
                  <a:srgbClr val="ECECEC"/>
                </a:solidFill>
                <a:latin typeface="Abadi"/>
                <a:cs typeface="Arial"/>
              </a:rPr>
              <a:t>Key-Value Dictionary</a:t>
            </a:r>
            <a:endParaRPr lang="en-US" sz="1600" dirty="0"/>
          </a:p>
          <a:p>
            <a:endParaRPr lang="en-US" sz="1600" dirty="0"/>
          </a:p>
          <a:p>
            <a:endParaRPr lang="en-US" sz="1600"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547654" y="6120522"/>
            <a:ext cx="4046049" cy="462523"/>
          </a:xfrm>
        </p:spPr>
        <p:txBody>
          <a:bodyPr/>
          <a:lstStyle/>
          <a:p>
            <a:endParaRPr lang="en-US" dirty="0">
              <a:solidFill>
                <a:srgbClr val="FFFFFF"/>
              </a:solidFill>
              <a:ea typeface="+mn-lt"/>
              <a:cs typeface="+mn-lt"/>
            </a:endParaRPr>
          </a:p>
          <a:p>
            <a:endParaRPr lang="en-US" dirty="0"/>
          </a:p>
        </p:txBody>
      </p:sp>
      <p:pic>
        <p:nvPicPr>
          <p:cNvPr id="3" name="Picture 2">
            <a:extLst>
              <a:ext uri="{FF2B5EF4-FFF2-40B4-BE49-F238E27FC236}">
                <a16:creationId xmlns:a16="http://schemas.microsoft.com/office/drawing/2014/main" id="{8B6061C4-90EA-77A6-2FA5-177DB690E214}"/>
              </a:ext>
            </a:extLst>
          </p:cNvPr>
          <p:cNvPicPr>
            <a:picLocks noChangeAspect="1"/>
          </p:cNvPicPr>
          <p:nvPr/>
        </p:nvPicPr>
        <p:blipFill>
          <a:blip r:embed="rId4"/>
          <a:stretch>
            <a:fillRect/>
          </a:stretch>
        </p:blipFill>
        <p:spPr>
          <a:xfrm>
            <a:off x="4778758" y="973736"/>
            <a:ext cx="5800767" cy="1304935"/>
          </a:xfrm>
          <a:prstGeom prst="rect">
            <a:avLst/>
          </a:prstGeom>
        </p:spPr>
      </p:pic>
      <p:pic>
        <p:nvPicPr>
          <p:cNvPr id="6" name="Picture 5">
            <a:extLst>
              <a:ext uri="{FF2B5EF4-FFF2-40B4-BE49-F238E27FC236}">
                <a16:creationId xmlns:a16="http://schemas.microsoft.com/office/drawing/2014/main" id="{23292714-F0E3-3A08-FC29-576DB32E645D}"/>
              </a:ext>
            </a:extLst>
          </p:cNvPr>
          <p:cNvPicPr>
            <a:picLocks noChangeAspect="1"/>
          </p:cNvPicPr>
          <p:nvPr/>
        </p:nvPicPr>
        <p:blipFill>
          <a:blip r:embed="rId5"/>
          <a:stretch>
            <a:fillRect/>
          </a:stretch>
        </p:blipFill>
        <p:spPr>
          <a:xfrm>
            <a:off x="4778758" y="2767786"/>
            <a:ext cx="5800767" cy="3813652"/>
          </a:xfrm>
          <a:prstGeom prst="rect">
            <a:avLst/>
          </a:prstGeom>
        </p:spPr>
      </p:pic>
    </p:spTree>
    <p:extLst>
      <p:ext uri="{BB962C8B-B14F-4D97-AF65-F5344CB8AC3E}">
        <p14:creationId xmlns:p14="http://schemas.microsoft.com/office/powerpoint/2010/main" val="1799877787"/>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251695" y="184401"/>
            <a:ext cx="9777085" cy="1325563"/>
          </a:xfrm>
        </p:spPr>
        <p:txBody>
          <a:bodyPr/>
          <a:lstStyle/>
          <a:p>
            <a:r>
              <a:rPr lang="en-US" sz="2700" dirty="0">
                <a:ea typeface="+mj-lt"/>
                <a:cs typeface="+mj-lt"/>
              </a:rPr>
              <a:t>Key Features of our </a:t>
            </a:r>
            <a:r>
              <a:rPr lang="en-US" sz="2700" dirty="0" err="1">
                <a:ea typeface="+mj-lt"/>
                <a:cs typeface="+mj-lt"/>
              </a:rPr>
              <a:t>AIWebCrawler</a:t>
            </a:r>
            <a:endParaRPr lang="en-US" sz="2700" b="0" dirty="0" err="1">
              <a:solidFill>
                <a:srgbClr val="000000"/>
              </a:solidFill>
              <a:ea typeface="+mj-lt"/>
              <a:cs typeface="+mj-lt"/>
            </a:endParaRPr>
          </a:p>
          <a:p>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2626" y="805327"/>
            <a:ext cx="4211077" cy="5777718"/>
          </a:xfrm>
        </p:spPr>
        <p:txBody>
          <a:bodyPr vert="horz" lIns="91440" tIns="45720" rIns="91440" bIns="45720" rtlCol="0" anchor="t">
            <a:noAutofit/>
          </a:bodyPr>
          <a:lstStyle/>
          <a:p>
            <a:pPr>
              <a:spcBef>
                <a:spcPts val="0"/>
              </a:spcBef>
            </a:pPr>
            <a:r>
              <a:rPr lang="en-US" sz="1600" b="1" dirty="0">
                <a:solidFill>
                  <a:srgbClr val="ECECEC"/>
                </a:solidFill>
                <a:latin typeface="Abadi"/>
                <a:cs typeface="Arial"/>
              </a:rPr>
              <a:t>5. HTML Fetching and Parsing</a:t>
            </a:r>
            <a:endParaRPr lang="en-US" sz="1600" dirty="0">
              <a:solidFill>
                <a:srgbClr val="000000"/>
              </a:solidFill>
              <a:latin typeface="Abadi"/>
              <a:cs typeface="Arial"/>
            </a:endParaRPr>
          </a:p>
          <a:p>
            <a:pPr marL="800100" lvl="1" indent="-342900">
              <a:spcBef>
                <a:spcPts val="0"/>
              </a:spcBef>
              <a:buFont typeface="Courier New,monospace"/>
              <a:buChar char="o"/>
            </a:pPr>
            <a:r>
              <a:rPr lang="en-US" sz="1600" dirty="0" err="1">
                <a:solidFill>
                  <a:srgbClr val="ECECEC"/>
                </a:solidFill>
                <a:latin typeface="Abadi"/>
                <a:cs typeface="Arial"/>
              </a:rPr>
              <a:t>BeautifulSoup</a:t>
            </a:r>
            <a:r>
              <a:rPr lang="en-US" sz="1600" dirty="0">
                <a:solidFill>
                  <a:srgbClr val="ECECEC"/>
                </a:solidFill>
                <a:latin typeface="Abadi"/>
                <a:cs typeface="Arial"/>
              </a:rPr>
              <a:t> for parsing HTML</a:t>
            </a:r>
            <a:endParaRPr lang="en-US" sz="1600" dirty="0">
              <a:solidFill>
                <a:srgbClr val="000000"/>
              </a:solidFill>
              <a:latin typeface="Abadi"/>
              <a:cs typeface="Arial"/>
            </a:endParaRPr>
          </a:p>
          <a:p>
            <a:pPr>
              <a:spcBef>
                <a:spcPts val="0"/>
              </a:spcBef>
            </a:pPr>
            <a:r>
              <a:rPr lang="en-US" sz="1600" b="1" dirty="0">
                <a:solidFill>
                  <a:srgbClr val="ECECEC"/>
                </a:solidFill>
                <a:latin typeface="Abadi"/>
                <a:cs typeface="Arial"/>
              </a:rPr>
              <a:t>6. Politeness and Duplication Handling</a:t>
            </a:r>
            <a:endParaRPr lang="en-US" sz="1600" dirty="0">
              <a:solidFill>
                <a:srgbClr val="000000"/>
              </a:solidFill>
              <a:latin typeface="Abadi"/>
              <a:cs typeface="Arial"/>
            </a:endParaRPr>
          </a:p>
          <a:p>
            <a:pPr marL="800100" lvl="1" indent="-342900">
              <a:spcBef>
                <a:spcPts val="0"/>
              </a:spcBef>
              <a:buFont typeface="Courier New,monospace"/>
              <a:buChar char="o"/>
            </a:pPr>
            <a:r>
              <a:rPr lang="en-US" sz="1600" dirty="0">
                <a:solidFill>
                  <a:srgbClr val="ECECEC"/>
                </a:solidFill>
                <a:latin typeface="Abadi"/>
                <a:cs typeface="Arial"/>
              </a:rPr>
              <a:t>Web-Crawler respects robots.txt files and incorporates strategic delays between requests to prevent server overload</a:t>
            </a:r>
            <a:endParaRPr lang="en-US" sz="1600" dirty="0">
              <a:solidFill>
                <a:srgbClr val="000000"/>
              </a:solidFill>
              <a:latin typeface="Abadi"/>
              <a:cs typeface="Arial"/>
            </a:endParaRPr>
          </a:p>
          <a:p>
            <a:pPr>
              <a:spcBef>
                <a:spcPts val="0"/>
              </a:spcBef>
            </a:pPr>
            <a:r>
              <a:rPr lang="en-US" sz="1600" b="1" dirty="0">
                <a:solidFill>
                  <a:srgbClr val="ECECEC"/>
                </a:solidFill>
                <a:latin typeface="Abadi"/>
                <a:cs typeface="Arial"/>
              </a:rPr>
              <a:t>7. Scalability and Error Handling</a:t>
            </a:r>
            <a:endParaRPr lang="en-US" sz="1600" dirty="0">
              <a:solidFill>
                <a:srgbClr val="000000"/>
              </a:solidFill>
              <a:latin typeface="Abadi"/>
              <a:cs typeface="Arial"/>
            </a:endParaRPr>
          </a:p>
          <a:p>
            <a:pPr>
              <a:spcBef>
                <a:spcPts val="0"/>
              </a:spcBef>
            </a:pPr>
            <a:r>
              <a:rPr lang="en-US" sz="1600" b="1" dirty="0">
                <a:solidFill>
                  <a:srgbClr val="ECECEC"/>
                </a:solidFill>
                <a:latin typeface="Abadi"/>
                <a:cs typeface="Arial"/>
              </a:rPr>
              <a:t>8. AI Integration</a:t>
            </a:r>
            <a:endParaRPr lang="en-US" sz="1600" dirty="0">
              <a:solidFill>
                <a:srgbClr val="000000"/>
              </a:solidFill>
              <a:latin typeface="Abadi"/>
              <a:cs typeface="Arial"/>
            </a:endParaRPr>
          </a:p>
          <a:p>
            <a:pPr marL="800100" lvl="1" indent="-342900">
              <a:spcBef>
                <a:spcPts val="0"/>
              </a:spcBef>
              <a:buFont typeface="Courier New,monospace"/>
              <a:buChar char="o"/>
            </a:pPr>
            <a:r>
              <a:rPr lang="en-US" sz="1600" dirty="0">
                <a:solidFill>
                  <a:srgbClr val="ECECEC"/>
                </a:solidFill>
                <a:latin typeface="Abadi"/>
                <a:cs typeface="Arial"/>
              </a:rPr>
              <a:t>Leveraging ChatGPT for code generation and optimization</a:t>
            </a:r>
            <a:endParaRPr lang="en-US" sz="1600" dirty="0">
              <a:solidFill>
                <a:srgbClr val="000000"/>
              </a:solidFill>
              <a:latin typeface="Abadi"/>
              <a:cs typeface="Arial"/>
            </a:endParaRPr>
          </a:p>
          <a:p>
            <a:pPr>
              <a:spcBef>
                <a:spcPts val="0"/>
              </a:spcBef>
            </a:pPr>
            <a:r>
              <a:rPr lang="en-US" sz="1600" b="1" dirty="0">
                <a:solidFill>
                  <a:srgbClr val="ECECEC"/>
                </a:solidFill>
                <a:latin typeface="Abadi"/>
                <a:cs typeface="Arial"/>
              </a:rPr>
              <a:t>9. Optimization Techniques</a:t>
            </a:r>
            <a:endParaRPr lang="en-US" sz="1600" dirty="0">
              <a:solidFill>
                <a:srgbClr val="000000"/>
              </a:solidFill>
              <a:latin typeface="Abadi"/>
              <a:cs typeface="Arial"/>
            </a:endParaRPr>
          </a:p>
          <a:p>
            <a:pPr marL="800100" lvl="1" indent="-342900">
              <a:spcBef>
                <a:spcPts val="0"/>
              </a:spcBef>
              <a:buFont typeface="Courier New,monospace"/>
              <a:buChar char="o"/>
            </a:pPr>
            <a:r>
              <a:rPr lang="en-US" sz="1600" dirty="0">
                <a:solidFill>
                  <a:srgbClr val="ECECEC"/>
                </a:solidFill>
                <a:latin typeface="Abadi"/>
                <a:cs typeface="Arial"/>
              </a:rPr>
              <a:t>Incorporates asynchronous requests and multithreading to improve runtime and efficiency, enabling it to visit multiple pages simultaneously</a:t>
            </a:r>
            <a:endParaRPr lang="en-US" sz="1600" dirty="0">
              <a:solidFill>
                <a:srgbClr val="000000"/>
              </a:solidFill>
              <a:latin typeface="Abadi"/>
              <a:cs typeface="Arial"/>
            </a:endParaRPr>
          </a:p>
          <a:p>
            <a:pPr>
              <a:spcBef>
                <a:spcPts val="0"/>
              </a:spcBef>
            </a:pPr>
            <a:r>
              <a:rPr lang="en-US" sz="1600" b="1" dirty="0">
                <a:solidFill>
                  <a:srgbClr val="ECECEC"/>
                </a:solidFill>
                <a:latin typeface="Abadi"/>
                <a:cs typeface="Arial"/>
              </a:rPr>
              <a:t>10. Insights into AI's Impact on Development</a:t>
            </a:r>
            <a:endParaRPr lang="en-US" sz="1600" dirty="0">
              <a:solidFill>
                <a:srgbClr val="000000"/>
              </a:solidFill>
              <a:latin typeface="Abadi"/>
              <a:cs typeface="Arial"/>
            </a:endParaRPr>
          </a:p>
          <a:p>
            <a:pPr marL="800100" lvl="1" indent="-342900">
              <a:spcBef>
                <a:spcPts val="0"/>
              </a:spcBef>
              <a:buFont typeface="Courier New,monospace"/>
              <a:buChar char="o"/>
            </a:pPr>
            <a:r>
              <a:rPr lang="en-US" sz="1600" dirty="0">
                <a:solidFill>
                  <a:srgbClr val="ECECEC"/>
                </a:solidFill>
                <a:latin typeface="Abadi"/>
                <a:cs typeface="Arial"/>
              </a:rPr>
              <a:t>AI, particularly for code optimization and problem-solving, provided significant insights into AI capabilities, improving the team's understanding of web crawling concepts and programming practices</a:t>
            </a:r>
            <a:endParaRPr lang="en-US" sz="1600" dirty="0">
              <a:solidFill>
                <a:srgbClr val="000000"/>
              </a:solidFill>
              <a:latin typeface="Abadi"/>
              <a:cs typeface="Arial"/>
            </a:endParaRPr>
          </a:p>
          <a:p>
            <a:endParaRPr lang="en-US" sz="1600" dirty="0"/>
          </a:p>
          <a:p>
            <a:endParaRPr lang="en-US" sz="1600" dirty="0"/>
          </a:p>
          <a:p>
            <a:endParaRPr lang="en-US" sz="1600"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547654" y="6120522"/>
            <a:ext cx="4046049" cy="462523"/>
          </a:xfrm>
        </p:spPr>
        <p:txBody>
          <a:bodyPr/>
          <a:lstStyle/>
          <a:p>
            <a:endParaRPr lang="en-US" dirty="0">
              <a:solidFill>
                <a:srgbClr val="FFFFFF"/>
              </a:solidFill>
              <a:ea typeface="+mn-lt"/>
              <a:cs typeface="+mn-lt"/>
            </a:endParaRPr>
          </a:p>
          <a:p>
            <a:endParaRPr lang="en-US" dirty="0"/>
          </a:p>
        </p:txBody>
      </p:sp>
      <p:pic>
        <p:nvPicPr>
          <p:cNvPr id="3" name="Picture 2">
            <a:extLst>
              <a:ext uri="{FF2B5EF4-FFF2-40B4-BE49-F238E27FC236}">
                <a16:creationId xmlns:a16="http://schemas.microsoft.com/office/drawing/2014/main" id="{E0F9FD03-38BF-2A60-0D1B-DCB0C0B8F70C}"/>
              </a:ext>
            </a:extLst>
          </p:cNvPr>
          <p:cNvPicPr>
            <a:picLocks noChangeAspect="1"/>
          </p:cNvPicPr>
          <p:nvPr/>
        </p:nvPicPr>
        <p:blipFill>
          <a:blip r:embed="rId3"/>
          <a:stretch>
            <a:fillRect/>
          </a:stretch>
        </p:blipFill>
        <p:spPr>
          <a:xfrm>
            <a:off x="4758731" y="872437"/>
            <a:ext cx="7050643" cy="5710608"/>
          </a:xfrm>
          <a:prstGeom prst="rect">
            <a:avLst/>
          </a:prstGeom>
        </p:spPr>
      </p:pic>
    </p:spTree>
    <p:extLst>
      <p:ext uri="{BB962C8B-B14F-4D97-AF65-F5344CB8AC3E}">
        <p14:creationId xmlns:p14="http://schemas.microsoft.com/office/powerpoint/2010/main" val="82072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201" y="323466"/>
            <a:ext cx="12348983" cy="1205058"/>
          </a:xfrm>
        </p:spPr>
        <p:txBody>
          <a:bodyPr/>
          <a:lstStyle/>
          <a:p>
            <a:pPr algn="ctr"/>
            <a:r>
              <a:rPr lang="en-US" dirty="0"/>
              <a:t>AI Integration </a:t>
            </a:r>
            <a:endParaRPr lang="en-US"/>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368145" y="4062931"/>
            <a:ext cx="2305547" cy="1236521"/>
          </a:xfrm>
        </p:spPr>
        <p:txBody>
          <a:bodyPr/>
          <a:lstStyle/>
          <a:p>
            <a:r>
              <a:rPr lang="en-US" sz="1900" b="0" dirty="0">
                <a:ea typeface="+mn-lt"/>
                <a:cs typeface="+mn-lt"/>
              </a:rPr>
              <a:t>Enhanced web crawler capabilities using integrated AI (Chat GPT), resulting in more effective data extraction</a:t>
            </a:r>
            <a:endParaRPr lang="en-US" sz="1900" b="0" dirty="0"/>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a:xfrm>
            <a:off x="3752237" y="2255132"/>
            <a:ext cx="2189442" cy="1044055"/>
          </a:xfrm>
        </p:spPr>
        <p:txBody>
          <a:bodyPr vert="horz" lIns="91440" tIns="45720" rIns="91440" bIns="45720" rtlCol="0" anchor="t">
            <a:noAutofit/>
          </a:bodyPr>
          <a:lstStyle/>
          <a:p>
            <a:r>
              <a:rPr lang="en-US" sz="1800">
                <a:ea typeface="+mn-lt"/>
                <a:cs typeface="+mn-lt"/>
              </a:rPr>
              <a:t>Used multithreading techniques to analyze numerous web pages at once, resulting in a boost in crawling performance.</a:t>
            </a:r>
            <a:endParaRPr lang="en-US" sz="1800"/>
          </a:p>
          <a:p>
            <a:endParaRPr lang="en-US" altLang="zh-CN" sz="1800"/>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4849323" y="4981524"/>
            <a:ext cx="2323051" cy="940152"/>
          </a:xfrm>
        </p:spPr>
        <p:txBody>
          <a:bodyPr/>
          <a:lstStyle/>
          <a:p>
            <a:r>
              <a:rPr lang="en-US" sz="1900" b="0" dirty="0">
                <a:ea typeface="+mn-lt"/>
                <a:cs typeface="+mn-lt"/>
              </a:rPr>
              <a:t>Used ChatGPT to understand new terminologies related to web crawlers</a:t>
            </a: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5292908"/>
            <a:ext cx="1877575" cy="506399"/>
          </a:xfrm>
        </p:spPr>
        <p:txBody>
          <a:bodyPr/>
          <a:lstStyle/>
          <a:p>
            <a:r>
              <a:rPr lang="en-US" dirty="0"/>
              <a:t>Asked ChatGPT to come up with its own code for comparison and analysis</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vert="horz" lIns="91440" tIns="45720" rIns="91440" bIns="45720" rtlCol="0" anchor="t">
            <a:noAutofit/>
          </a:bodyPr>
          <a:lstStyle/>
          <a:p>
            <a:endParaRPr lang="en-US" altLang="zh-CN" dirty="0"/>
          </a:p>
          <a:p>
            <a:endParaRPr lang="en-US" altLang="zh-CN"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17133" y="3174170"/>
            <a:ext cx="1877575" cy="506399"/>
          </a:xfrm>
        </p:spPr>
        <p:txBody>
          <a:bodyPr/>
          <a:lstStyle/>
          <a:p>
            <a:r>
              <a:rPr lang="en-US" dirty="0"/>
              <a:t>Scaling down errors, ensuring code runs smoothly with reduced runtime</a:t>
            </a:r>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pic>
        <p:nvPicPr>
          <p:cNvPr id="1026" name="Picture 2" descr="Chatgpt logo transparent background. 22841114 PNG">
            <a:extLst>
              <a:ext uri="{FF2B5EF4-FFF2-40B4-BE49-F238E27FC236}">
                <a16:creationId xmlns:a16="http://schemas.microsoft.com/office/drawing/2014/main" id="{06ED3E0C-6BA6-199C-42A7-4659CA3A8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02" y="323466"/>
            <a:ext cx="1602486" cy="1622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D440CE-B1DA-1067-2E26-208F5364E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3477" y="143460"/>
            <a:ext cx="3474867" cy="128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906987"/>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a:xfrm>
            <a:off x="677617" y="184017"/>
            <a:ext cx="10515600" cy="1325563"/>
          </a:xfrm>
        </p:spPr>
        <p:txBody>
          <a:bodyPr/>
          <a:lstStyle/>
          <a:p>
            <a:r>
              <a:rPr lang="en-US" dirty="0"/>
              <a:t>Challenges</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a:xfrm>
            <a:off x="960125" y="1553648"/>
            <a:ext cx="2598067" cy="1352726"/>
          </a:xfrm>
        </p:spPr>
        <p:txBody>
          <a:bodyPr/>
          <a:lstStyle/>
          <a:p>
            <a:pPr marL="342900" indent="-342900">
              <a:buAutoNum type="arabicPeriod"/>
            </a:pPr>
            <a:r>
              <a:rPr lang="en-US" sz="1400" dirty="0"/>
              <a:t>Extracting Relevant Content</a:t>
            </a:r>
            <a:endParaRPr lang="en-US" sz="1400" dirty="0">
              <a:solidFill>
                <a:srgbClr val="FFFFFF"/>
              </a:solidFill>
            </a:endParaRPr>
          </a:p>
          <a:p>
            <a:pPr marL="342900" indent="-342900">
              <a:buAutoNum type="arabicPeriod"/>
            </a:pPr>
            <a:endParaRPr lang="en-US" sz="1400" dirty="0">
              <a:solidFill>
                <a:srgbClr val="ECECEC"/>
              </a:solidFill>
            </a:endParaRP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a:xfrm>
            <a:off x="964761" y="2901981"/>
            <a:ext cx="2592205" cy="1734187"/>
          </a:xfrm>
        </p:spPr>
        <p:txBody>
          <a:bodyPr vert="horz" lIns="91440" tIns="219456" rIns="91440" bIns="45720" rtlCol="0" anchor="t">
            <a:noAutofit/>
          </a:bodyPr>
          <a:lstStyle/>
          <a:p>
            <a:pPr marL="171450" indent="-171450" algn="l">
              <a:buChar char="•"/>
            </a:pPr>
            <a:r>
              <a:rPr lang="en-US" sz="1200" dirty="0">
                <a:solidFill>
                  <a:srgbClr val="ECECEC"/>
                </a:solidFill>
                <a:ea typeface="+mn-lt"/>
                <a:cs typeface="+mn-lt"/>
              </a:rPr>
              <a:t>Version 1 ---&gt; Final Version</a:t>
            </a:r>
          </a:p>
          <a:p>
            <a:pPr marL="171450" indent="-171450" algn="l">
              <a:buChar char="•"/>
            </a:pPr>
            <a:r>
              <a:rPr lang="en-US" sz="1200" dirty="0">
                <a:solidFill>
                  <a:srgbClr val="ECECEC"/>
                </a:solidFill>
                <a:ea typeface="+mn-lt"/>
                <a:cs typeface="+mn-lt"/>
              </a:rPr>
              <a:t>Handling PDF</a:t>
            </a:r>
          </a:p>
          <a:p>
            <a:pPr marL="171450" indent="-171450" algn="l">
              <a:buChar char="•"/>
            </a:pPr>
            <a:r>
              <a:rPr lang="en-US" sz="1200" dirty="0">
                <a:solidFill>
                  <a:srgbClr val="ECECEC"/>
                </a:solidFill>
                <a:ea typeface="+mn-lt"/>
                <a:cs typeface="+mn-lt"/>
              </a:rPr>
              <a:t>Outputs</a:t>
            </a:r>
          </a:p>
          <a:p>
            <a:pPr algn="l"/>
            <a:endParaRPr lang="en-US" sz="1200" dirty="0">
              <a:solidFill>
                <a:srgbClr val="ECECEC"/>
              </a:solidFill>
              <a:ea typeface="+mn-lt"/>
              <a:cs typeface="+mn-lt"/>
            </a:endParaRPr>
          </a:p>
          <a:p>
            <a:pPr algn="l"/>
            <a:endParaRPr lang="en-US" sz="1200" dirty="0">
              <a:solidFill>
                <a:srgbClr val="ECECEC"/>
              </a:solidFill>
              <a:ea typeface="+mn-lt"/>
              <a:cs typeface="+mn-lt"/>
            </a:endParaRPr>
          </a:p>
          <a:p>
            <a:pPr algn="l"/>
            <a:r>
              <a:rPr lang="en-US" sz="1200" b="1" dirty="0">
                <a:solidFill>
                  <a:srgbClr val="ECECEC"/>
                </a:solidFill>
                <a:ea typeface="+mn-lt"/>
                <a:cs typeface="+mn-lt"/>
              </a:rPr>
              <a:t>Solution</a:t>
            </a:r>
            <a:endParaRPr lang="en-US" sz="1200" dirty="0">
              <a:solidFill>
                <a:srgbClr val="ECECEC"/>
              </a:solidFill>
              <a:ea typeface="+mn-lt"/>
              <a:cs typeface="+mn-lt"/>
            </a:endParaRPr>
          </a:p>
          <a:p>
            <a:pPr marL="171450" indent="-171450" algn="l">
              <a:buChar char="•"/>
            </a:pPr>
            <a:r>
              <a:rPr lang="en-US" sz="1200" dirty="0">
                <a:solidFill>
                  <a:srgbClr val="ECECEC"/>
                </a:solidFill>
                <a:ea typeface="+mn-lt"/>
                <a:cs typeface="+mn-lt"/>
              </a:rPr>
              <a:t>Regular Expressions</a:t>
            </a:r>
            <a:endParaRPr lang="en-US" sz="1200" b="1" dirty="0">
              <a:solidFill>
                <a:srgbClr val="ECECEC"/>
              </a:solidFill>
              <a:ea typeface="+mn-lt"/>
              <a:cs typeface="+mn-lt"/>
            </a:endParaRPr>
          </a:p>
          <a:p>
            <a:pPr marL="285750" indent="-285750" algn="l">
              <a:buChar char="•"/>
            </a:pPr>
            <a:endParaRPr lang="en-US" sz="1200" dirty="0">
              <a:solidFill>
                <a:srgbClr val="ECECEC"/>
              </a:solidFill>
              <a:ea typeface="+mn-lt"/>
              <a:cs typeface="+mn-lt"/>
            </a:endParaRPr>
          </a:p>
          <a:p>
            <a:pPr marL="285750" indent="-285750">
              <a:buChar char="•"/>
            </a:pPr>
            <a:endParaRPr lang="en-US" sz="1200" dirty="0">
              <a:solidFill>
                <a:srgbClr val="ECECEC"/>
              </a:solidFill>
              <a:ea typeface="+mn-lt"/>
              <a:cs typeface="+mn-lt"/>
            </a:endParaRPr>
          </a:p>
          <a:p>
            <a:pPr marL="285750" indent="-285750">
              <a:buChar char="•"/>
            </a:pPr>
            <a:endParaRPr lang="en-US" sz="1200" dirty="0">
              <a:solidFill>
                <a:srgbClr val="ECECEC"/>
              </a:solidFill>
              <a:ea typeface="+mn-lt"/>
              <a:cs typeface="+mn-lt"/>
            </a:endParaRPr>
          </a:p>
          <a:p>
            <a:pPr marL="285750" indent="-285750">
              <a:buChar char="•"/>
            </a:pPr>
            <a:endParaRPr lang="en-US" sz="1200" dirty="0">
              <a:solidFill>
                <a:srgbClr val="ECECEC"/>
              </a:solidFill>
              <a:ea typeface="+mn-lt"/>
              <a:cs typeface="+mn-lt"/>
            </a:endParaRP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a:xfrm>
            <a:off x="4908022" y="1624681"/>
            <a:ext cx="2152590" cy="1124125"/>
          </a:xfrm>
        </p:spPr>
        <p:txBody>
          <a:bodyPr/>
          <a:lstStyle/>
          <a:p>
            <a:r>
              <a:rPr lang="en-US" sz="1400" dirty="0">
                <a:solidFill>
                  <a:srgbClr val="ECECEC"/>
                </a:solidFill>
                <a:ea typeface="+mn-lt"/>
                <a:cs typeface="+mn-lt"/>
              </a:rPr>
              <a:t>2. Runtime Efficiency of the Web Crawler</a:t>
            </a:r>
            <a:endParaRPr lang="en-US" sz="1400" b="0" dirty="0">
              <a:solidFill>
                <a:srgbClr val="ECECEC"/>
              </a:solidFill>
            </a:endParaRP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a:xfrm>
            <a:off x="4905142" y="2745267"/>
            <a:ext cx="2146729" cy="1962787"/>
          </a:xfrm>
        </p:spPr>
        <p:txBody>
          <a:bodyPr vert="horz" lIns="91440" tIns="219456" rIns="91440" bIns="45720" rtlCol="0" anchor="t">
            <a:noAutofit/>
          </a:bodyPr>
          <a:lstStyle/>
          <a:p>
            <a:pPr marL="285750" indent="-285750" algn="l">
              <a:buChar char="•"/>
            </a:pPr>
            <a:r>
              <a:rPr lang="en-US" sz="1200" dirty="0"/>
              <a:t>Hours of runtime</a:t>
            </a:r>
          </a:p>
          <a:p>
            <a:pPr marL="285750" indent="-285750" algn="l">
              <a:buChar char="•"/>
            </a:pPr>
            <a:r>
              <a:rPr lang="en-US" sz="1200" dirty="0"/>
              <a:t>Infinite Loops</a:t>
            </a:r>
            <a:endParaRPr lang="en-US" sz="1200" dirty="0">
              <a:solidFill>
                <a:srgbClr val="ECECEC"/>
              </a:solidFill>
            </a:endParaRPr>
          </a:p>
          <a:p>
            <a:pPr marL="285750" indent="-285750" algn="l">
              <a:buChar char="•"/>
            </a:pPr>
            <a:endParaRPr lang="en-US" sz="1200" dirty="0">
              <a:solidFill>
                <a:srgbClr val="ECECEC"/>
              </a:solidFill>
            </a:endParaRPr>
          </a:p>
          <a:p>
            <a:pPr marL="285750" indent="-285750" algn="l">
              <a:buChar char="•"/>
            </a:pPr>
            <a:endParaRPr lang="en-US" sz="1200" dirty="0">
              <a:solidFill>
                <a:srgbClr val="ECECEC"/>
              </a:solidFill>
            </a:endParaRPr>
          </a:p>
          <a:p>
            <a:pPr algn="l"/>
            <a:r>
              <a:rPr lang="en-US" sz="1200" b="1" dirty="0">
                <a:solidFill>
                  <a:srgbClr val="ECECEC"/>
                </a:solidFill>
              </a:rPr>
              <a:t>Solution</a:t>
            </a:r>
            <a:endParaRPr lang="en-US" sz="1200" dirty="0">
              <a:solidFill>
                <a:srgbClr val="ECECEC"/>
              </a:solidFill>
            </a:endParaRPr>
          </a:p>
          <a:p>
            <a:pPr marL="171450" indent="-171450" algn="l">
              <a:buChar char="•"/>
            </a:pPr>
            <a:r>
              <a:rPr lang="en-US" sz="1200" dirty="0">
                <a:solidFill>
                  <a:srgbClr val="ECECEC"/>
                </a:solidFill>
              </a:rPr>
              <a:t>Multithreading</a:t>
            </a:r>
            <a:endParaRPr lang="en-US" sz="1200" b="1" dirty="0">
              <a:solidFill>
                <a:srgbClr val="ECECEC"/>
              </a:solidFill>
            </a:endParaRPr>
          </a:p>
          <a:p>
            <a:pPr marL="171450" indent="-171450" algn="l">
              <a:buChar char="•"/>
            </a:pPr>
            <a:r>
              <a:rPr lang="en-US" sz="1200" dirty="0">
                <a:solidFill>
                  <a:srgbClr val="ECECEC"/>
                </a:solidFill>
              </a:rPr>
              <a:t>Set of URL's</a:t>
            </a:r>
          </a:p>
          <a:p>
            <a:pPr marL="171450" indent="-171450" algn="l">
              <a:buChar char="•"/>
            </a:pPr>
            <a:r>
              <a:rPr lang="en-US" sz="1200" dirty="0">
                <a:solidFill>
                  <a:srgbClr val="ECECEC"/>
                </a:solidFill>
              </a:rPr>
              <a:t>Ignored links with "Resource"</a:t>
            </a:r>
          </a:p>
          <a:p>
            <a:pPr marL="285750" indent="-285750" algn="l">
              <a:buChar char="•"/>
            </a:pPr>
            <a:endParaRPr lang="en-US" sz="1200" dirty="0">
              <a:solidFill>
                <a:srgbClr val="ECECEC"/>
              </a:solidFill>
            </a:endParaRPr>
          </a:p>
          <a:p>
            <a:pPr marL="285750" indent="-285750">
              <a:buChar char="•"/>
            </a:pPr>
            <a:endParaRPr lang="en-US" dirty="0"/>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a:xfrm>
            <a:off x="8848600" y="1532556"/>
            <a:ext cx="2158452" cy="1129987"/>
          </a:xfrm>
        </p:spPr>
        <p:txBody>
          <a:bodyPr/>
          <a:lstStyle/>
          <a:p>
            <a:r>
              <a:rPr lang="en-US" sz="1400" dirty="0">
                <a:solidFill>
                  <a:srgbClr val="ECECEC"/>
                </a:solidFill>
                <a:ea typeface="+mn-lt"/>
                <a:cs typeface="+mn-lt"/>
              </a:rPr>
              <a:t>3. Adhering to Website's Policies and Procedures</a:t>
            </a:r>
            <a:endParaRPr lang="en-US" dirty="0"/>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a:xfrm>
            <a:off x="8854912" y="2659004"/>
            <a:ext cx="2152591" cy="1962787"/>
          </a:xfrm>
        </p:spPr>
        <p:txBody>
          <a:bodyPr vert="horz" lIns="91440" tIns="219456" rIns="91440" bIns="45720" rtlCol="0" anchor="t">
            <a:noAutofit/>
          </a:bodyPr>
          <a:lstStyle/>
          <a:p>
            <a:pPr marL="285750" indent="-285750" algn="l">
              <a:buChar char="•"/>
            </a:pPr>
            <a:r>
              <a:rPr lang="en-US" sz="1200" dirty="0">
                <a:solidFill>
                  <a:srgbClr val="ECECEC"/>
                </a:solidFill>
              </a:rPr>
              <a:t>Getting banned or blocked from website</a:t>
            </a:r>
          </a:p>
          <a:p>
            <a:pPr marL="285750" indent="-285750" algn="l">
              <a:buChar char="•"/>
            </a:pPr>
            <a:r>
              <a:rPr lang="en-US" sz="1200" dirty="0">
                <a:solidFill>
                  <a:srgbClr val="ECECEC"/>
                </a:solidFill>
              </a:rPr>
              <a:t>Politeness</a:t>
            </a:r>
          </a:p>
          <a:p>
            <a:pPr marL="285750" indent="-285750" algn="l">
              <a:buChar char="•"/>
            </a:pPr>
            <a:r>
              <a:rPr lang="en-US" sz="1200" dirty="0">
                <a:solidFill>
                  <a:srgbClr val="ECECEC"/>
                </a:solidFill>
              </a:rPr>
              <a:t>Robots.txt</a:t>
            </a:r>
          </a:p>
          <a:p>
            <a:pPr algn="l"/>
            <a:endParaRPr lang="en-US" sz="1200" dirty="0">
              <a:solidFill>
                <a:srgbClr val="ECECEC"/>
              </a:solidFill>
            </a:endParaRPr>
          </a:p>
          <a:p>
            <a:pPr algn="l"/>
            <a:r>
              <a:rPr lang="en-US" sz="1200" b="1" dirty="0">
                <a:solidFill>
                  <a:srgbClr val="ECECEC"/>
                </a:solidFill>
              </a:rPr>
              <a:t>Solution</a:t>
            </a:r>
            <a:endParaRPr lang="en-US" sz="1200" dirty="0">
              <a:solidFill>
                <a:srgbClr val="ECECEC"/>
              </a:solidFill>
            </a:endParaRPr>
          </a:p>
          <a:p>
            <a:pPr marL="171450" indent="-171450" algn="l">
              <a:buChar char="•"/>
            </a:pPr>
            <a:r>
              <a:rPr lang="en-US" sz="1200" dirty="0">
                <a:solidFill>
                  <a:srgbClr val="ECECEC"/>
                </a:solidFill>
              </a:rPr>
              <a:t>Snippet of Code to respect Robots.txt</a:t>
            </a:r>
            <a:endParaRPr lang="en-US" sz="1200" b="1" dirty="0">
              <a:solidFill>
                <a:srgbClr val="ECECEC"/>
              </a:solidFill>
            </a:endParaRPr>
          </a:p>
          <a:p>
            <a:pPr marL="171450" indent="-171450" algn="l">
              <a:buChar char="•"/>
            </a:pPr>
            <a:r>
              <a:rPr lang="en-US" sz="1200" dirty="0">
                <a:solidFill>
                  <a:srgbClr val="ECECEC"/>
                </a:solidFill>
              </a:rPr>
              <a:t>Crawl Delay</a:t>
            </a:r>
          </a:p>
          <a:p>
            <a:endParaRPr lang="en-US" dirty="0"/>
          </a:p>
        </p:txBody>
      </p:sp>
      <p:pic>
        <p:nvPicPr>
          <p:cNvPr id="7" name="Picture 6">
            <a:extLst>
              <a:ext uri="{FF2B5EF4-FFF2-40B4-BE49-F238E27FC236}">
                <a16:creationId xmlns:a16="http://schemas.microsoft.com/office/drawing/2014/main" id="{BA595D39-7C95-C4BF-1DAA-5A682A6697DC}"/>
              </a:ext>
            </a:extLst>
          </p:cNvPr>
          <p:cNvPicPr>
            <a:picLocks noChangeAspect="1"/>
          </p:cNvPicPr>
          <p:nvPr/>
        </p:nvPicPr>
        <p:blipFill>
          <a:blip r:embed="rId4"/>
          <a:stretch>
            <a:fillRect/>
          </a:stretch>
        </p:blipFill>
        <p:spPr>
          <a:xfrm>
            <a:off x="0" y="4668249"/>
            <a:ext cx="3978299" cy="1118125"/>
          </a:xfrm>
          <a:prstGeom prst="rect">
            <a:avLst/>
          </a:prstGeom>
        </p:spPr>
      </p:pic>
      <p:pic>
        <p:nvPicPr>
          <p:cNvPr id="11" name="Picture 10">
            <a:extLst>
              <a:ext uri="{FF2B5EF4-FFF2-40B4-BE49-F238E27FC236}">
                <a16:creationId xmlns:a16="http://schemas.microsoft.com/office/drawing/2014/main" id="{B9C7B7C5-D700-9566-938B-47CFE28619DA}"/>
              </a:ext>
            </a:extLst>
          </p:cNvPr>
          <p:cNvPicPr>
            <a:picLocks noChangeAspect="1"/>
          </p:cNvPicPr>
          <p:nvPr/>
        </p:nvPicPr>
        <p:blipFill rotWithShape="1">
          <a:blip r:embed="rId5"/>
          <a:srcRect r="26374"/>
          <a:stretch/>
        </p:blipFill>
        <p:spPr>
          <a:xfrm>
            <a:off x="3297818" y="5898804"/>
            <a:ext cx="3892959" cy="868232"/>
          </a:xfrm>
          <a:prstGeom prst="rect">
            <a:avLst/>
          </a:prstGeom>
        </p:spPr>
      </p:pic>
      <p:pic>
        <p:nvPicPr>
          <p:cNvPr id="3" name="Picture 2" descr="A computer screen shot of text&#10;&#10;Description automatically generated">
            <a:extLst>
              <a:ext uri="{FF2B5EF4-FFF2-40B4-BE49-F238E27FC236}">
                <a16:creationId xmlns:a16="http://schemas.microsoft.com/office/drawing/2014/main" id="{E845DFF2-1B30-BFD6-7D50-A0AFD3AA9904}"/>
              </a:ext>
            </a:extLst>
          </p:cNvPr>
          <p:cNvPicPr>
            <a:picLocks noChangeAspect="1"/>
          </p:cNvPicPr>
          <p:nvPr/>
        </p:nvPicPr>
        <p:blipFill>
          <a:blip r:embed="rId6"/>
          <a:stretch>
            <a:fillRect/>
          </a:stretch>
        </p:blipFill>
        <p:spPr>
          <a:xfrm>
            <a:off x="7309089" y="5029559"/>
            <a:ext cx="4762500" cy="1485900"/>
          </a:xfrm>
          <a:prstGeom prst="rect">
            <a:avLst/>
          </a:prstGeom>
        </p:spPr>
      </p:pic>
    </p:spTree>
    <p:extLst>
      <p:ext uri="{BB962C8B-B14F-4D97-AF65-F5344CB8AC3E}">
        <p14:creationId xmlns:p14="http://schemas.microsoft.com/office/powerpoint/2010/main" val="2624021206"/>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251695" y="184401"/>
            <a:ext cx="9777085" cy="1325563"/>
          </a:xfrm>
        </p:spPr>
        <p:txBody>
          <a:bodyPr/>
          <a:lstStyle/>
          <a:p>
            <a:endParaRPr lang="en-US" sz="2700" dirty="0">
              <a:solidFill>
                <a:srgbClr val="FFFFFF"/>
              </a:solidFill>
              <a:ea typeface="+mj-lt"/>
              <a:cs typeface="+mj-lt"/>
            </a:endParaRPr>
          </a:p>
          <a:p>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26168" y="696469"/>
            <a:ext cx="11344756" cy="6081702"/>
          </a:xfrm>
        </p:spPr>
        <p:txBody>
          <a:bodyPr vert="horz" lIns="91440" tIns="45720" rIns="91440" bIns="45720" rtlCol="0" anchor="t">
            <a:noAutofit/>
          </a:bodyPr>
          <a:lstStyle/>
          <a:p>
            <a:endParaRPr lang="en-US" sz="1400" b="1" dirty="0">
              <a:solidFill>
                <a:srgbClr val="E3E3E3"/>
              </a:solidFill>
              <a:ea typeface="+mn-lt"/>
              <a:cs typeface="+mn-lt"/>
            </a:endParaRPr>
          </a:p>
          <a:p>
            <a:pPr marL="285750" indent="-285750">
              <a:buFont typeface="Arial,Sans-Serif" panose="020B0604020202020204" pitchFamily="34" charset="0"/>
              <a:buChar char="•"/>
            </a:pPr>
            <a:r>
              <a:rPr lang="en-US" b="1" dirty="0">
                <a:solidFill>
                  <a:srgbClr val="E3E3E3"/>
                </a:solidFill>
                <a:latin typeface="Abadi"/>
                <a:cs typeface="Arial"/>
              </a:rPr>
              <a:t>Purpose: Design a web crawler to systematically explore and extract information from St. John's University's website.</a:t>
            </a:r>
          </a:p>
          <a:p>
            <a:pPr marL="285750" indent="-285750">
              <a:buFont typeface="Arial,Sans-Serif" panose="020B0604020202020204" pitchFamily="34" charset="0"/>
              <a:buChar char="•"/>
            </a:pPr>
            <a:r>
              <a:rPr lang="en-US" b="1" dirty="0">
                <a:solidFill>
                  <a:srgbClr val="E3E3E3"/>
                </a:solidFill>
                <a:latin typeface="Abadi"/>
                <a:cs typeface="Arial"/>
              </a:rPr>
              <a:t>Design:</a:t>
            </a:r>
          </a:p>
          <a:p>
            <a:pPr marL="971550" lvl="1" indent="-285750">
              <a:buFont typeface="Arial,Sans-Serif" panose="020B0604020202020204" pitchFamily="34" charset="0"/>
              <a:buChar char="•"/>
            </a:pPr>
            <a:r>
              <a:rPr lang="en-US" sz="1500" b="1" dirty="0">
                <a:solidFill>
                  <a:srgbClr val="E3E3E3"/>
                </a:solidFill>
                <a:latin typeface="Abadi"/>
                <a:cs typeface="Arial"/>
              </a:rPr>
              <a:t>Prioritizes depth-first exploration ("preorder").</a:t>
            </a:r>
            <a:endParaRPr lang="en-US" sz="1500" b="1" dirty="0">
              <a:solidFill>
                <a:srgbClr val="000000"/>
              </a:solidFill>
              <a:latin typeface="Abadi"/>
              <a:cs typeface="Arial"/>
            </a:endParaRPr>
          </a:p>
          <a:p>
            <a:pPr marL="971550" lvl="1" indent="-285750">
              <a:buFont typeface="Arial,Sans-Serif" panose="020B0604020202020204" pitchFamily="34" charset="0"/>
              <a:buChar char="•"/>
            </a:pPr>
            <a:r>
              <a:rPr lang="en-US" sz="1500" b="1" dirty="0">
                <a:solidFill>
                  <a:srgbClr val="E3E3E3"/>
                </a:solidFill>
                <a:latin typeface="Abadi"/>
                <a:cs typeface="Arial"/>
              </a:rPr>
              <a:t>Employs politeness strategies (respecting robots.txt, delays between requests).</a:t>
            </a:r>
            <a:endParaRPr lang="en-US" sz="1500" b="1" dirty="0">
              <a:solidFill>
                <a:srgbClr val="000000"/>
              </a:solidFill>
              <a:latin typeface="Abadi"/>
              <a:cs typeface="Arial"/>
            </a:endParaRPr>
          </a:p>
          <a:p>
            <a:pPr marL="971550" lvl="1" indent="-285750">
              <a:buFont typeface="Arial,Sans-Serif" panose="020B0604020202020204" pitchFamily="34" charset="0"/>
              <a:buChar char="•"/>
            </a:pPr>
            <a:r>
              <a:rPr lang="en-US" sz="1500" b="1" dirty="0">
                <a:solidFill>
                  <a:srgbClr val="E3E3E3"/>
                </a:solidFill>
                <a:latin typeface="Abadi"/>
                <a:cs typeface="Arial"/>
              </a:rPr>
              <a:t>Handles duplicate URLs to prevent infinite loops.</a:t>
            </a:r>
            <a:endParaRPr lang="en-US" sz="1500" b="1" dirty="0">
              <a:solidFill>
                <a:srgbClr val="000000"/>
              </a:solidFill>
              <a:latin typeface="Abadi"/>
              <a:cs typeface="Arial"/>
            </a:endParaRPr>
          </a:p>
          <a:p>
            <a:pPr marL="971550" lvl="1" indent="-285750">
              <a:buFont typeface="Arial,Sans-Serif" panose="020B0604020202020204" pitchFamily="34" charset="0"/>
              <a:buChar char="•"/>
            </a:pPr>
            <a:r>
              <a:rPr lang="en-US" sz="1500" b="1" dirty="0">
                <a:solidFill>
                  <a:srgbClr val="E3E3E3"/>
                </a:solidFill>
                <a:latin typeface="Abadi"/>
                <a:cs typeface="Arial"/>
              </a:rPr>
              <a:t>Uses tools like </a:t>
            </a:r>
            <a:r>
              <a:rPr lang="en-US" sz="1500" b="1" dirty="0" err="1">
                <a:solidFill>
                  <a:srgbClr val="E3E3E3"/>
                </a:solidFill>
                <a:latin typeface="Abadi"/>
                <a:cs typeface="Arial"/>
              </a:rPr>
              <a:t>BeautifulSoup</a:t>
            </a:r>
            <a:r>
              <a:rPr lang="en-US" sz="1500" b="1" dirty="0">
                <a:solidFill>
                  <a:srgbClr val="E3E3E3"/>
                </a:solidFill>
                <a:latin typeface="Abadi"/>
                <a:cs typeface="Arial"/>
              </a:rPr>
              <a:t> for HTML parsing and handling dynamic content.</a:t>
            </a:r>
            <a:endParaRPr lang="en-US" sz="1500" b="1" dirty="0">
              <a:solidFill>
                <a:srgbClr val="000000"/>
              </a:solidFill>
              <a:latin typeface="Abadi"/>
              <a:cs typeface="Arial"/>
            </a:endParaRPr>
          </a:p>
          <a:p>
            <a:pPr marL="971550" lvl="1" indent="-285750">
              <a:buFont typeface="Arial,Sans-Serif" panose="020B0604020202020204" pitchFamily="34" charset="0"/>
              <a:buChar char="•"/>
            </a:pPr>
            <a:r>
              <a:rPr lang="en-US" sz="1500" b="1" dirty="0">
                <a:solidFill>
                  <a:srgbClr val="E3E3E3"/>
                </a:solidFill>
                <a:latin typeface="Abadi"/>
                <a:cs typeface="Arial"/>
              </a:rPr>
              <a:t>Designed for potential scaling and error handling.</a:t>
            </a:r>
          </a:p>
          <a:p>
            <a:pPr marL="971550" lvl="1" indent="-285750">
              <a:buFont typeface="Arial,Sans-Serif" panose="020B0604020202020204" pitchFamily="34" charset="0"/>
              <a:buChar char="•"/>
            </a:pPr>
            <a:r>
              <a:rPr lang="en-US" sz="1500" b="1" dirty="0">
                <a:solidFill>
                  <a:srgbClr val="E3E3E3"/>
                </a:solidFill>
                <a:latin typeface="Abadi"/>
                <a:cs typeface="Arial"/>
              </a:rPr>
              <a:t>Saves content in a dictionary that was saved in a text file.</a:t>
            </a:r>
          </a:p>
          <a:p>
            <a:pPr marL="285750" indent="-285750">
              <a:buFont typeface="Arial,Sans-Serif" panose="020B0604020202020204" pitchFamily="34" charset="0"/>
              <a:buChar char="•"/>
            </a:pPr>
            <a:r>
              <a:rPr lang="en-US" b="1" dirty="0">
                <a:solidFill>
                  <a:srgbClr val="E3E3E3"/>
                </a:solidFill>
                <a:latin typeface="Abadi"/>
                <a:cs typeface="Arial"/>
              </a:rPr>
              <a:t>Implementation:</a:t>
            </a:r>
            <a:endParaRPr lang="en-US" b="1" dirty="0">
              <a:solidFill>
                <a:srgbClr val="000000"/>
              </a:solidFill>
              <a:latin typeface="Abadi"/>
              <a:cs typeface="Arial"/>
            </a:endParaRPr>
          </a:p>
          <a:p>
            <a:pPr marL="971550" lvl="1" indent="-285750">
              <a:buFont typeface="Arial,Sans-Serif" panose="020B0604020202020204" pitchFamily="34" charset="0"/>
              <a:buChar char="•"/>
            </a:pPr>
            <a:r>
              <a:rPr lang="en-US" sz="1500" b="1" dirty="0">
                <a:solidFill>
                  <a:srgbClr val="E3E3E3"/>
                </a:solidFill>
                <a:latin typeface="Abadi"/>
                <a:cs typeface="Arial"/>
              </a:rPr>
              <a:t>Python was the chosen language with libraries 'requests' and '</a:t>
            </a:r>
            <a:r>
              <a:rPr lang="en-US" sz="1500" b="1" dirty="0" err="1">
                <a:solidFill>
                  <a:srgbClr val="E3E3E3"/>
                </a:solidFill>
                <a:latin typeface="Abadi"/>
                <a:cs typeface="Arial"/>
              </a:rPr>
              <a:t>BeautifulSoup</a:t>
            </a:r>
            <a:r>
              <a:rPr lang="en-US" sz="1500" b="1" dirty="0">
                <a:solidFill>
                  <a:srgbClr val="E3E3E3"/>
                </a:solidFill>
                <a:latin typeface="Abadi"/>
                <a:cs typeface="Arial"/>
              </a:rPr>
              <a:t>' being key.</a:t>
            </a:r>
            <a:endParaRPr lang="en-US" sz="1500" b="1" dirty="0">
              <a:solidFill>
                <a:srgbClr val="000000"/>
              </a:solidFill>
              <a:latin typeface="Abadi"/>
              <a:cs typeface="Arial"/>
            </a:endParaRPr>
          </a:p>
          <a:p>
            <a:pPr marL="971550" lvl="1" indent="-285750">
              <a:buFont typeface="Arial,Sans-Serif" panose="020B0604020202020204" pitchFamily="34" charset="0"/>
              <a:buChar char="•"/>
            </a:pPr>
            <a:r>
              <a:rPr lang="en-US" sz="1500" b="1" dirty="0">
                <a:solidFill>
                  <a:srgbClr val="E3E3E3"/>
                </a:solidFill>
                <a:latin typeface="Abadi"/>
                <a:cs typeface="Arial"/>
              </a:rPr>
              <a:t>Thorough testing and optimization techniques were used.</a:t>
            </a:r>
            <a:endParaRPr lang="en-US" sz="1500" b="1" dirty="0">
              <a:solidFill>
                <a:srgbClr val="000000"/>
              </a:solidFill>
              <a:latin typeface="Abadi"/>
              <a:cs typeface="Arial"/>
            </a:endParaRPr>
          </a:p>
          <a:p>
            <a:pPr marL="285750" indent="-285750">
              <a:buFont typeface="Arial,Sans-Serif" panose="020B0604020202020204" pitchFamily="34" charset="0"/>
              <a:buChar char="•"/>
            </a:pPr>
            <a:r>
              <a:rPr lang="en-US" b="1" dirty="0">
                <a:solidFill>
                  <a:srgbClr val="E3E3E3"/>
                </a:solidFill>
                <a:latin typeface="Abadi"/>
                <a:cs typeface="Arial"/>
              </a:rPr>
              <a:t>Challenges:</a:t>
            </a:r>
            <a:endParaRPr lang="en-US" b="1" dirty="0">
              <a:solidFill>
                <a:srgbClr val="000000"/>
              </a:solidFill>
              <a:latin typeface="Abadi"/>
              <a:cs typeface="Arial"/>
            </a:endParaRPr>
          </a:p>
          <a:p>
            <a:pPr marL="971550" lvl="1" indent="-285750">
              <a:buFont typeface="Arial,Sans-Serif" panose="020B0604020202020204" pitchFamily="34" charset="0"/>
              <a:buChar char="•"/>
            </a:pPr>
            <a:r>
              <a:rPr lang="en-US" sz="1500" b="1" dirty="0">
                <a:solidFill>
                  <a:srgbClr val="E3E3E3"/>
                </a:solidFill>
                <a:latin typeface="Abadi"/>
                <a:cs typeface="Arial"/>
              </a:rPr>
              <a:t>Complex HTML structures and varying encoding.</a:t>
            </a:r>
            <a:endParaRPr lang="en-US" sz="1500" b="1" dirty="0">
              <a:solidFill>
                <a:srgbClr val="000000"/>
              </a:solidFill>
              <a:latin typeface="Abadi"/>
              <a:cs typeface="Arial"/>
            </a:endParaRPr>
          </a:p>
          <a:p>
            <a:pPr marL="971550" lvl="1" indent="-285750">
              <a:buFont typeface="Arial,Sans-Serif" panose="020B0604020202020204" pitchFamily="34" charset="0"/>
              <a:buChar char="•"/>
            </a:pPr>
            <a:r>
              <a:rPr lang="en-US" sz="1500" b="1" dirty="0">
                <a:solidFill>
                  <a:srgbClr val="E3E3E3"/>
                </a:solidFill>
                <a:latin typeface="Abadi"/>
                <a:cs typeface="Arial"/>
              </a:rPr>
              <a:t>Adhering to website politeness policies.</a:t>
            </a:r>
            <a:endParaRPr lang="en-US" sz="1500" b="1" dirty="0">
              <a:solidFill>
                <a:srgbClr val="000000"/>
              </a:solidFill>
              <a:latin typeface="Abadi"/>
              <a:cs typeface="Arial"/>
            </a:endParaRPr>
          </a:p>
          <a:p>
            <a:pPr marL="971550" lvl="1" indent="-285750">
              <a:buFont typeface="Arial,Sans-Serif" panose="020B0604020202020204" pitchFamily="34" charset="0"/>
              <a:buChar char="•"/>
            </a:pPr>
            <a:r>
              <a:rPr lang="en-US" sz="1500" b="1" dirty="0">
                <a:solidFill>
                  <a:srgbClr val="E3E3E3"/>
                </a:solidFill>
                <a:latin typeface="Abadi"/>
                <a:cs typeface="Arial"/>
              </a:rPr>
              <a:t>Lengthy code runtime.</a:t>
            </a:r>
            <a:endParaRPr lang="en-US" sz="1500" b="1" dirty="0">
              <a:solidFill>
                <a:srgbClr val="000000"/>
              </a:solidFill>
              <a:latin typeface="Abadi"/>
              <a:cs typeface="Arial"/>
            </a:endParaRPr>
          </a:p>
          <a:p>
            <a:pPr marL="285750" indent="-285750">
              <a:buFont typeface="Arial,Sans-Serif" panose="020B0604020202020204" pitchFamily="34" charset="0"/>
              <a:buChar char="•"/>
            </a:pPr>
            <a:r>
              <a:rPr lang="en-US" b="1" dirty="0">
                <a:solidFill>
                  <a:srgbClr val="E3E3E3"/>
                </a:solidFill>
                <a:latin typeface="Abadi"/>
                <a:cs typeface="Arial"/>
              </a:rPr>
              <a:t>AI Integration:</a:t>
            </a:r>
            <a:endParaRPr lang="en-US" b="1" dirty="0">
              <a:solidFill>
                <a:srgbClr val="000000"/>
              </a:solidFill>
              <a:latin typeface="Abadi"/>
              <a:cs typeface="Arial"/>
            </a:endParaRPr>
          </a:p>
          <a:p>
            <a:pPr marL="971550" lvl="1" indent="-285750">
              <a:buFont typeface="Arial,Sans-Serif" panose="020B0604020202020204" pitchFamily="34" charset="0"/>
              <a:buChar char="•"/>
            </a:pPr>
            <a:r>
              <a:rPr lang="en-US" sz="1500" b="1" dirty="0">
                <a:solidFill>
                  <a:srgbClr val="E3E3E3"/>
                </a:solidFill>
                <a:latin typeface="Abadi"/>
                <a:cs typeface="Arial"/>
              </a:rPr>
              <a:t>ChatGPT (and similar AI tools) were used to generate code, optimize efficiency, and provide explanations of web crawling concepts.</a:t>
            </a:r>
            <a:endParaRPr lang="en-US" sz="1500" b="1" dirty="0">
              <a:solidFill>
                <a:srgbClr val="000000"/>
              </a:solidFill>
              <a:latin typeface="Abadi"/>
              <a:cs typeface="Arial"/>
            </a:endParaRPr>
          </a:p>
          <a:p>
            <a:pPr marL="285750" indent="-285750">
              <a:buFont typeface="Arial,Sans-Serif" panose="020B0604020202020204" pitchFamily="34" charset="0"/>
              <a:buChar char="•"/>
            </a:pPr>
            <a:r>
              <a:rPr lang="en-US" b="1" dirty="0">
                <a:solidFill>
                  <a:srgbClr val="E3E3E3"/>
                </a:solidFill>
                <a:latin typeface="Abadi"/>
                <a:cs typeface="Arial"/>
              </a:rPr>
              <a:t>Conclusion: The project successfully implemented a web crawler while highlighting the importance of careful design. AI proved to be a valuable tool in enhancing the development process and improving the team's programming skills.</a:t>
            </a:r>
            <a:endParaRPr lang="en-US" b="1" dirty="0">
              <a:latin typeface="Abadi"/>
            </a:endParaRPr>
          </a:p>
          <a:p>
            <a:endParaRPr lang="en-US" sz="1600" dirty="0"/>
          </a:p>
          <a:p>
            <a:endParaRPr lang="en-US" sz="1600" dirty="0"/>
          </a:p>
          <a:p>
            <a:endParaRPr lang="en-US" sz="1600"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547654" y="6120522"/>
            <a:ext cx="4046049" cy="462523"/>
          </a:xfrm>
        </p:spPr>
        <p:txBody>
          <a:bodyPr/>
          <a:lstStyle/>
          <a:p>
            <a:endParaRPr lang="en-US" dirty="0">
              <a:solidFill>
                <a:srgbClr val="FFFFFF"/>
              </a:solidFill>
              <a:ea typeface="+mn-lt"/>
              <a:cs typeface="+mn-lt"/>
            </a:endParaRPr>
          </a:p>
          <a:p>
            <a:endParaRPr lang="en-US" dirty="0"/>
          </a:p>
        </p:txBody>
      </p:sp>
      <p:sp>
        <p:nvSpPr>
          <p:cNvPr id="2" name="TextBox 1">
            <a:extLst>
              <a:ext uri="{FF2B5EF4-FFF2-40B4-BE49-F238E27FC236}">
                <a16:creationId xmlns:a16="http://schemas.microsoft.com/office/drawing/2014/main" id="{2F45EEC0-024C-C3BB-1023-4CAA15C685FC}"/>
              </a:ext>
            </a:extLst>
          </p:cNvPr>
          <p:cNvSpPr txBox="1"/>
          <p:nvPr/>
        </p:nvSpPr>
        <p:spPr>
          <a:xfrm>
            <a:off x="4644571" y="79829"/>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400" b="1">
                <a:solidFill>
                  <a:prstClr val="white"/>
                </a:solidFill>
                <a:latin typeface="Posterama Text Black"/>
              </a:rPr>
              <a:t>Summary</a:t>
            </a:r>
            <a:endParaRPr lang="en-US"/>
          </a:p>
        </p:txBody>
      </p:sp>
    </p:spTree>
    <p:extLst>
      <p:ext uri="{BB962C8B-B14F-4D97-AF65-F5344CB8AC3E}">
        <p14:creationId xmlns:p14="http://schemas.microsoft.com/office/powerpoint/2010/main" val="230732968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B3C62-858A-4A01-AFEF-21E0BB8CE262}">
  <ds:schemaRefs>
    <ds:schemaRef ds:uri="http://www.w3.org/XML/1998/namespace"/>
    <ds:schemaRef ds:uri="230e9df3-be65-4c73-a93b-d1236ebd677e"/>
    <ds:schemaRef ds:uri="http://schemas.microsoft.com/office/2006/metadata/properties"/>
    <ds:schemaRef ds:uri="http://schemas.microsoft.com/sharepoint/v3"/>
    <ds:schemaRef ds:uri="http://purl.org/dc/elements/1.1/"/>
    <ds:schemaRef ds:uri="http://schemas.microsoft.com/office/2006/documentManagement/types"/>
    <ds:schemaRef ds:uri="http://purl.org/dc/dcmitype/"/>
    <ds:schemaRef ds:uri="71af3243-3dd4-4a8d-8c0d-dd76da1f02a5"/>
    <ds:schemaRef ds:uri="http://purl.org/dc/terms/"/>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2847</Words>
  <Application>Microsoft Office PowerPoint</Application>
  <PresentationFormat>Widescreen</PresentationFormat>
  <Paragraphs>189</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Custom</vt:lpstr>
      <vt:lpstr>Crawling and Investigating our AIWebCrawler on the St. John's Website.</vt:lpstr>
      <vt:lpstr>Agenda</vt:lpstr>
      <vt:lpstr>Goal &amp; Brief Overview </vt:lpstr>
      <vt:lpstr>Learning Outcomes</vt:lpstr>
      <vt:lpstr>Key Features of our AIWebCrawler </vt:lpstr>
      <vt:lpstr>Key Features of our AIWebCrawler </vt:lpstr>
      <vt:lpstr>AI Integration </vt:lpstr>
      <vt:lpstr>Challenges</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Crawling and Investigating our AIWebCrawler.</dc:title>
  <dc:creator/>
  <cp:lastModifiedBy/>
  <cp:revision>2020</cp:revision>
  <dcterms:created xsi:type="dcterms:W3CDTF">2023-09-14T05:46:04Z</dcterms:created>
  <dcterms:modified xsi:type="dcterms:W3CDTF">2024-03-12T04:34:21Z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